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7" r:id="rId2"/>
    <p:sldId id="267" r:id="rId3"/>
    <p:sldId id="260" r:id="rId4"/>
    <p:sldId id="263" r:id="rId5"/>
    <p:sldId id="400" r:id="rId6"/>
    <p:sldId id="401" r:id="rId7"/>
    <p:sldId id="402" r:id="rId8"/>
    <p:sldId id="439" r:id="rId9"/>
    <p:sldId id="415" r:id="rId10"/>
    <p:sldId id="437" r:id="rId11"/>
    <p:sldId id="423" r:id="rId12"/>
    <p:sldId id="422" r:id="rId13"/>
    <p:sldId id="430" r:id="rId14"/>
    <p:sldId id="424" r:id="rId15"/>
    <p:sldId id="425" r:id="rId16"/>
    <p:sldId id="426" r:id="rId17"/>
    <p:sldId id="427" r:id="rId18"/>
    <p:sldId id="429" r:id="rId19"/>
    <p:sldId id="405" r:id="rId20"/>
    <p:sldId id="413" r:id="rId21"/>
    <p:sldId id="411" r:id="rId22"/>
    <p:sldId id="414" r:id="rId23"/>
    <p:sldId id="406" r:id="rId24"/>
    <p:sldId id="421" r:id="rId25"/>
    <p:sldId id="431" r:id="rId26"/>
    <p:sldId id="284" r:id="rId27"/>
    <p:sldId id="432" r:id="rId28"/>
    <p:sldId id="433" r:id="rId29"/>
    <p:sldId id="434" r:id="rId30"/>
    <p:sldId id="407" r:id="rId31"/>
    <p:sldId id="408" r:id="rId32"/>
    <p:sldId id="409" r:id="rId33"/>
    <p:sldId id="410" r:id="rId34"/>
    <p:sldId id="435" r:id="rId35"/>
    <p:sldId id="436" r:id="rId36"/>
    <p:sldId id="389" r:id="rId37"/>
    <p:sldId id="289" r:id="rId3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rey Hanson" initials="JH" lastIdx="1" clrIdx="0">
    <p:extLst>
      <p:ext uri="{19B8F6BF-5375-455C-9EA6-DF929625EA0E}">
        <p15:presenceInfo xmlns:p15="http://schemas.microsoft.com/office/powerpoint/2012/main" userId="Jeffrey Hans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B0F0"/>
    <a:srgbClr val="95B3D7"/>
    <a:srgbClr val="0041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0196" autoAdjust="0"/>
  </p:normalViewPr>
  <p:slideViewPr>
    <p:cSldViewPr snapToGrid="0">
      <p:cViewPr>
        <p:scale>
          <a:sx n="80" d="100"/>
          <a:sy n="80" d="100"/>
        </p:scale>
        <p:origin x="1546" y="571"/>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tiff>
</file>

<file path=ppt/media/image18.png>
</file>

<file path=ppt/media/image19.tif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jpeg>
</file>

<file path=ppt/media/image30.jpeg>
</file>

<file path=ppt/media/image31.png>
</file>

<file path=ppt/media/image32.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E53EDDD-3DA3-4AAC-95AA-050495F7F225}" type="datetimeFigureOut">
              <a:rPr lang="en-AU" smtClean="0"/>
              <a:t>14/09/2018</a:t>
            </a:fld>
            <a:endParaRPr lang="en-AU"/>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D4E95D-E11A-4D61-AA35-B3ECB22C38A2}" type="slidenum">
              <a:rPr lang="en-AU" smtClean="0"/>
              <a:t>‹#›</a:t>
            </a:fld>
            <a:endParaRPr lang="en-AU"/>
          </a:p>
        </p:txBody>
      </p:sp>
    </p:spTree>
    <p:extLst>
      <p:ext uri="{BB962C8B-B14F-4D97-AF65-F5344CB8AC3E}">
        <p14:creationId xmlns:p14="http://schemas.microsoft.com/office/powerpoint/2010/main" val="22097046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74D4E95D-E11A-4D61-AA35-B3ECB22C38A2}" type="slidenum">
              <a:rPr lang="en-AU" smtClean="0"/>
              <a:t>2</a:t>
            </a:fld>
            <a:endParaRPr lang="en-AU"/>
          </a:p>
        </p:txBody>
      </p:sp>
    </p:spTree>
    <p:extLst>
      <p:ext uri="{BB962C8B-B14F-4D97-AF65-F5344CB8AC3E}">
        <p14:creationId xmlns:p14="http://schemas.microsoft.com/office/powerpoint/2010/main" val="2133969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 high extinction rate</a:t>
            </a:r>
          </a:p>
          <a:p>
            <a:r>
              <a:rPr lang="en-AU" dirty="0" smtClean="0"/>
              <a:t>- conservation aims to maintain existing patterns of biodiversity and the processes that sustain them</a:t>
            </a:r>
          </a:p>
          <a:p>
            <a:r>
              <a:rPr lang="en-AU" dirty="0" smtClean="0"/>
              <a:t>- areas set aside to preserve biodiversity, and spearhead direct management actions</a:t>
            </a:r>
          </a:p>
          <a:p>
            <a:pPr marL="0" indent="0">
              <a:buFontTx/>
              <a:buNone/>
            </a:pPr>
            <a:endParaRPr lang="en-AU" baseline="0" dirty="0" smtClean="0"/>
          </a:p>
          <a:p>
            <a:pPr marL="171450" indent="-171450">
              <a:buFontTx/>
              <a:buChar char="-"/>
            </a:pPr>
            <a:endParaRPr lang="en-AU" dirty="0"/>
          </a:p>
        </p:txBody>
      </p:sp>
      <p:sp>
        <p:nvSpPr>
          <p:cNvPr id="4" name="Slide Number Placeholder 3"/>
          <p:cNvSpPr>
            <a:spLocks noGrp="1"/>
          </p:cNvSpPr>
          <p:nvPr>
            <p:ph type="sldNum" sz="quarter" idx="10"/>
          </p:nvPr>
        </p:nvSpPr>
        <p:spPr/>
        <p:txBody>
          <a:bodyPr/>
          <a:lstStyle/>
          <a:p>
            <a:fld id="{67B435CA-C371-4DED-9C4C-6273828C0F3B}" type="slidenum">
              <a:rPr lang="en-AU" smtClean="0"/>
              <a:t>3</a:t>
            </a:fld>
            <a:endParaRPr lang="en-AU"/>
          </a:p>
        </p:txBody>
      </p:sp>
    </p:spTree>
    <p:extLst>
      <p:ext uri="{BB962C8B-B14F-4D97-AF65-F5344CB8AC3E}">
        <p14:creationId xmlns:p14="http://schemas.microsoft.com/office/powerpoint/2010/main" val="3375030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74D4E95D-E11A-4D61-AA35-B3ECB22C38A2}" type="slidenum">
              <a:rPr lang="en-AU" smtClean="0"/>
              <a:t>37</a:t>
            </a:fld>
            <a:endParaRPr lang="en-AU"/>
          </a:p>
        </p:txBody>
      </p:sp>
    </p:spTree>
    <p:extLst>
      <p:ext uri="{BB962C8B-B14F-4D97-AF65-F5344CB8AC3E}">
        <p14:creationId xmlns:p14="http://schemas.microsoft.com/office/powerpoint/2010/main" val="848197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9/14/2018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9/14/2018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9/14/2018</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1.jpeg"/><Relationship Id="rId13" Type="http://schemas.openxmlformats.org/officeDocument/2006/relationships/image" Target="../media/image16.jpeg"/><Relationship Id="rId3" Type="http://schemas.openxmlformats.org/officeDocument/2006/relationships/image" Target="../media/image6.jpeg"/><Relationship Id="rId7" Type="http://schemas.openxmlformats.org/officeDocument/2006/relationships/image" Target="../media/image10.jpeg"/><Relationship Id="rId12"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jpeg"/><Relationship Id="rId11" Type="http://schemas.openxmlformats.org/officeDocument/2006/relationships/image" Target="../media/image14.png"/><Relationship Id="rId5" Type="http://schemas.openxmlformats.org/officeDocument/2006/relationships/image" Target="../media/image8.jpeg"/><Relationship Id="rId10" Type="http://schemas.openxmlformats.org/officeDocument/2006/relationships/image" Target="../media/image13.jpeg"/><Relationship Id="rId4" Type="http://schemas.openxmlformats.org/officeDocument/2006/relationships/image" Target="../media/image7.jpeg"/><Relationship Id="rId9" Type="http://schemas.openxmlformats.org/officeDocument/2006/relationships/image" Target="../media/image12.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4000" y="87599"/>
            <a:ext cx="8913600" cy="1640756"/>
          </a:xfrm>
        </p:spPr>
        <p:txBody>
          <a:bodyPr>
            <a:noAutofit/>
          </a:bodyPr>
          <a:lstStyle/>
          <a:p>
            <a:r>
              <a:rPr lang="en-AU" sz="4000" b="1" dirty="0" smtClean="0">
                <a:solidFill>
                  <a:schemeClr val="tx1"/>
                </a:solidFill>
              </a:rPr>
              <a:t>Global conservation of species’ niches</a:t>
            </a:r>
            <a:endParaRPr lang="en-AU" sz="4000" b="1" dirty="0">
              <a:solidFill>
                <a:schemeClr val="tx1"/>
              </a:solidFill>
            </a:endParaRPr>
          </a:p>
        </p:txBody>
      </p:sp>
      <p:sp>
        <p:nvSpPr>
          <p:cNvPr id="3" name="Subtitle 2"/>
          <p:cNvSpPr>
            <a:spLocks noGrp="1"/>
          </p:cNvSpPr>
          <p:nvPr>
            <p:ph type="subTitle" idx="1"/>
          </p:nvPr>
        </p:nvSpPr>
        <p:spPr>
          <a:xfrm>
            <a:off x="838200" y="3638550"/>
            <a:ext cx="7560840" cy="609600"/>
          </a:xfrm>
        </p:spPr>
        <p:txBody>
          <a:bodyPr>
            <a:normAutofit/>
          </a:bodyPr>
          <a:lstStyle/>
          <a:p>
            <a:r>
              <a:rPr lang="en-AU" dirty="0" smtClean="0">
                <a:solidFill>
                  <a:schemeClr val="tx1">
                    <a:lumMod val="75000"/>
                  </a:schemeClr>
                </a:solidFill>
              </a:rPr>
              <a:t>Jeffrey Hanson</a:t>
            </a:r>
            <a:endParaRPr lang="en-AU" dirty="0">
              <a:solidFill>
                <a:schemeClr val="tx1">
                  <a:lumMod val="75000"/>
                </a:schemeClr>
              </a:solidFill>
            </a:endParaRPr>
          </a:p>
          <a:p>
            <a:endParaRPr lang="en-AU" dirty="0">
              <a:solidFill>
                <a:schemeClr val="tx1">
                  <a:lumMod val="75000"/>
                </a:schemeClr>
              </a:solidFill>
            </a:endParaRPr>
          </a:p>
        </p:txBody>
      </p:sp>
      <p:grpSp>
        <p:nvGrpSpPr>
          <p:cNvPr id="8" name="Group 7"/>
          <p:cNvGrpSpPr/>
          <p:nvPr/>
        </p:nvGrpSpPr>
        <p:grpSpPr>
          <a:xfrm>
            <a:off x="259155" y="4479765"/>
            <a:ext cx="4975502" cy="461665"/>
            <a:chOff x="259155" y="4479765"/>
            <a:chExt cx="4975502" cy="461665"/>
          </a:xfrm>
        </p:grpSpPr>
        <p:pic>
          <p:nvPicPr>
            <p:cNvPr id="1026" name="Picture 2" descr="C:\Users\jhanson\Downloads\1467354618_f0e0.png"/>
            <p:cNvPicPr>
              <a:picLocks noChangeAspect="1" noChangeArrowheads="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59155" y="4497845"/>
              <a:ext cx="426645" cy="42550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32334" y="4479765"/>
              <a:ext cx="4502323" cy="461665"/>
            </a:xfrm>
            <a:prstGeom prst="rect">
              <a:avLst/>
            </a:prstGeom>
            <a:noFill/>
          </p:spPr>
          <p:txBody>
            <a:bodyPr wrap="none" rtlCol="0">
              <a:spAutoFit/>
            </a:bodyPr>
            <a:lstStyle/>
            <a:p>
              <a:r>
                <a:rPr lang="en-AU" sz="2400" dirty="0">
                  <a:solidFill>
                    <a:schemeClr val="tx1">
                      <a:lumMod val="75000"/>
                    </a:schemeClr>
                  </a:solidFill>
                </a:rPr>
                <a:t>j</a:t>
              </a:r>
              <a:r>
                <a:rPr lang="en-AU" sz="2400" dirty="0" smtClean="0">
                  <a:solidFill>
                    <a:schemeClr val="tx1">
                      <a:lumMod val="75000"/>
                    </a:schemeClr>
                  </a:solidFill>
                </a:rPr>
                <a:t>effrey.hanson@uqconnect.edu.au</a:t>
              </a:r>
              <a:endParaRPr lang="en-AU" sz="2400" dirty="0">
                <a:solidFill>
                  <a:schemeClr val="tx1">
                    <a:lumMod val="75000"/>
                  </a:schemeClr>
                </a:solidFill>
              </a:endParaRPr>
            </a:p>
          </p:txBody>
        </p:sp>
      </p:grpSp>
      <p:grpSp>
        <p:nvGrpSpPr>
          <p:cNvPr id="6" name="Group 5"/>
          <p:cNvGrpSpPr/>
          <p:nvPr/>
        </p:nvGrpSpPr>
        <p:grpSpPr>
          <a:xfrm>
            <a:off x="5945501" y="4491632"/>
            <a:ext cx="3049188" cy="461665"/>
            <a:chOff x="6059800" y="5988839"/>
            <a:chExt cx="3049188" cy="615553"/>
          </a:xfrm>
        </p:grpSpPr>
        <p:pic>
          <p:nvPicPr>
            <p:cNvPr id="1028" name="Picture 4" descr="C:\Users\jhanson\Downloads\1467354784_web.png"/>
            <p:cNvPicPr>
              <a:picLocks noChangeAspect="1" noChangeArrowheads="1"/>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059800" y="6044594"/>
              <a:ext cx="398149" cy="50405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6497183" y="5988839"/>
              <a:ext cx="2611805" cy="615553"/>
            </a:xfrm>
            <a:prstGeom prst="rect">
              <a:avLst/>
            </a:prstGeom>
            <a:noFill/>
          </p:spPr>
          <p:txBody>
            <a:bodyPr wrap="none" rtlCol="0">
              <a:spAutoFit/>
            </a:bodyPr>
            <a:lstStyle/>
            <a:p>
              <a:r>
                <a:rPr lang="en-AU" sz="2400" dirty="0" smtClean="0">
                  <a:solidFill>
                    <a:schemeClr val="tx1">
                      <a:lumMod val="75000"/>
                    </a:schemeClr>
                  </a:solidFill>
                </a:rPr>
                <a:t>jeffrey-hanson.com</a:t>
              </a:r>
              <a:endParaRPr lang="en-AU" dirty="0">
                <a:solidFill>
                  <a:schemeClr val="tx1">
                    <a:lumMod val="75000"/>
                  </a:schemeClr>
                </a:solidFill>
              </a:endParaRPr>
            </a:p>
          </p:txBody>
        </p:sp>
      </p:grpSp>
      <p:pic>
        <p:nvPicPr>
          <p:cNvPr id="10" name="Picture 2" descr="Black And White Birds Silhouette Fresh HD Wallpape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3225163" y="1689100"/>
            <a:ext cx="2720463" cy="170029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12295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Data</a:t>
            </a:r>
            <a:endParaRPr lang="en-AU"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AU" dirty="0"/>
              <a:t>S</a:t>
            </a:r>
            <a:r>
              <a:rPr lang="en-AU" dirty="0" smtClean="0"/>
              <a:t>uitable habitat maps for species worldwide</a:t>
            </a:r>
          </a:p>
          <a:p>
            <a:pPr marL="514350" indent="-514350">
              <a:buFont typeface="+mj-lt"/>
              <a:buAutoNum type="arabicPeriod"/>
            </a:pPr>
            <a:endParaRPr lang="en-AU" dirty="0"/>
          </a:p>
          <a:p>
            <a:pPr marL="514350" indent="-514350">
              <a:buFont typeface="+mj-lt"/>
              <a:buAutoNum type="arabicPeriod"/>
            </a:pPr>
            <a:r>
              <a:rPr lang="en-AU" dirty="0" smtClean="0"/>
              <a:t>Global climate variables</a:t>
            </a:r>
          </a:p>
          <a:p>
            <a:pPr marL="514350" indent="-514350">
              <a:buFont typeface="+mj-lt"/>
              <a:buAutoNum type="arabicPeriod"/>
            </a:pPr>
            <a:endParaRPr lang="en-AU" dirty="0"/>
          </a:p>
          <a:p>
            <a:pPr marL="514350" indent="-514350">
              <a:buFont typeface="+mj-lt"/>
              <a:buAutoNum type="arabicPeriod"/>
            </a:pPr>
            <a:r>
              <a:rPr lang="en-AU" dirty="0"/>
              <a:t>Protected area boundaries</a:t>
            </a:r>
          </a:p>
          <a:p>
            <a:pPr marL="514350" indent="-514350">
              <a:buFont typeface="+mj-lt"/>
              <a:buAutoNum type="arabicPeriod"/>
            </a:pPr>
            <a:endParaRPr lang="en-AU" dirty="0"/>
          </a:p>
        </p:txBody>
      </p:sp>
    </p:spTree>
    <p:extLst>
      <p:ext uri="{BB962C8B-B14F-4D97-AF65-F5344CB8AC3E}">
        <p14:creationId xmlns:p14="http://schemas.microsoft.com/office/powerpoint/2010/main" val="1787294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World Database on Protected Areas</a:t>
            </a:r>
            <a:endParaRPr lang="en-AU" dirty="0"/>
          </a:p>
        </p:txBody>
      </p:sp>
      <p:sp>
        <p:nvSpPr>
          <p:cNvPr id="5" name="TextBox 4"/>
          <p:cNvSpPr txBox="1"/>
          <p:nvPr/>
        </p:nvSpPr>
        <p:spPr>
          <a:xfrm>
            <a:off x="2310063" y="3121335"/>
            <a:ext cx="3713196" cy="369332"/>
          </a:xfrm>
          <a:prstGeom prst="rect">
            <a:avLst/>
          </a:prstGeom>
          <a:noFill/>
        </p:spPr>
        <p:txBody>
          <a:bodyPr wrap="none" rtlCol="0">
            <a:spAutoFit/>
          </a:bodyPr>
          <a:lstStyle/>
          <a:p>
            <a:r>
              <a:rPr lang="en-AU" dirty="0" smtClean="0"/>
              <a:t>SHOW PICTURE OF DOWNLOAD PAGE</a:t>
            </a:r>
            <a:endParaRPr lang="en-AU" dirty="0"/>
          </a:p>
        </p:txBody>
      </p:sp>
      <p:pic>
        <p:nvPicPr>
          <p:cNvPr id="3" name="Picture 2"/>
          <p:cNvPicPr>
            <a:picLocks noChangeAspect="1"/>
          </p:cNvPicPr>
          <p:nvPr/>
        </p:nvPicPr>
        <p:blipFill rotWithShape="1">
          <a:blip r:embed="rId2"/>
          <a:srcRect t="3266" r="50937" b="14259"/>
          <a:stretch/>
        </p:blipFill>
        <p:spPr>
          <a:xfrm>
            <a:off x="753127" y="1285875"/>
            <a:ext cx="7630546" cy="3607596"/>
          </a:xfrm>
          <a:prstGeom prst="rect">
            <a:avLst/>
          </a:prstGeom>
        </p:spPr>
      </p:pic>
      <p:sp>
        <p:nvSpPr>
          <p:cNvPr id="7" name="TextBox 6"/>
          <p:cNvSpPr txBox="1"/>
          <p:nvPr/>
        </p:nvSpPr>
        <p:spPr>
          <a:xfrm>
            <a:off x="6399155" y="2205759"/>
            <a:ext cx="2002664" cy="523220"/>
          </a:xfrm>
          <a:prstGeom prst="rect">
            <a:avLst/>
          </a:prstGeom>
          <a:noFill/>
        </p:spPr>
        <p:txBody>
          <a:bodyPr wrap="none" rtlCol="0">
            <a:spAutoFit/>
          </a:bodyPr>
          <a:lstStyle/>
          <a:p>
            <a:r>
              <a:rPr lang="en-AU" sz="2800" b="1" dirty="0" smtClean="0">
                <a:solidFill>
                  <a:schemeClr val="accent2">
                    <a:lumMod val="50000"/>
                  </a:schemeClr>
                </a:solidFill>
              </a:rPr>
              <a:t>Corrupt file!</a:t>
            </a:r>
          </a:p>
        </p:txBody>
      </p:sp>
      <p:cxnSp>
        <p:nvCxnSpPr>
          <p:cNvPr id="11" name="Straight Arrow Connector 10"/>
          <p:cNvCxnSpPr>
            <a:stCxn id="7" idx="1"/>
          </p:cNvCxnSpPr>
          <p:nvPr/>
        </p:nvCxnSpPr>
        <p:spPr>
          <a:xfrm flipH="1">
            <a:off x="3476625" y="2467369"/>
            <a:ext cx="2922530" cy="43132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5550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l="1304" t="13466" r="1403" b="12962"/>
          <a:stretch/>
        </p:blipFill>
        <p:spPr>
          <a:xfrm>
            <a:off x="185628" y="1203158"/>
            <a:ext cx="8896365" cy="3753854"/>
          </a:xfrm>
          <a:prstGeom prst="rect">
            <a:avLst/>
          </a:prstGeom>
        </p:spPr>
      </p:pic>
      <p:sp>
        <p:nvSpPr>
          <p:cNvPr id="2" name="Title 1"/>
          <p:cNvSpPr>
            <a:spLocks noGrp="1"/>
          </p:cNvSpPr>
          <p:nvPr>
            <p:ph type="title"/>
          </p:nvPr>
        </p:nvSpPr>
        <p:spPr>
          <a:xfrm>
            <a:off x="280800" y="205979"/>
            <a:ext cx="8575200" cy="857250"/>
          </a:xfrm>
        </p:spPr>
        <p:txBody>
          <a:bodyPr>
            <a:normAutofit/>
          </a:bodyPr>
          <a:lstStyle/>
          <a:p>
            <a:r>
              <a:rPr lang="en-AU" dirty="0" smtClean="0"/>
              <a:t>World Database on Protected Areas</a:t>
            </a:r>
            <a:endParaRPr lang="en-AU" dirty="0"/>
          </a:p>
        </p:txBody>
      </p:sp>
    </p:spTree>
    <p:extLst>
      <p:ext uri="{BB962C8B-B14F-4D97-AF65-F5344CB8AC3E}">
        <p14:creationId xmlns:p14="http://schemas.microsoft.com/office/powerpoint/2010/main" val="3391606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World Database on Protected Areas</a:t>
            </a:r>
            <a:endParaRPr lang="en-AU" dirty="0"/>
          </a:p>
        </p:txBody>
      </p:sp>
      <p:pic>
        <p:nvPicPr>
          <p:cNvPr id="6" name="Picture 5"/>
          <p:cNvPicPr>
            <a:picLocks noChangeAspect="1"/>
          </p:cNvPicPr>
          <p:nvPr/>
        </p:nvPicPr>
        <p:blipFill rotWithShape="1">
          <a:blip r:embed="rId2"/>
          <a:srcRect l="11667" t="26482" r="68333" b="22221"/>
          <a:stretch/>
        </p:blipFill>
        <p:spPr>
          <a:xfrm>
            <a:off x="3777342" y="1063229"/>
            <a:ext cx="5078657" cy="3663511"/>
          </a:xfrm>
          <a:prstGeom prst="rect">
            <a:avLst/>
          </a:prstGeom>
        </p:spPr>
      </p:pic>
      <p:sp>
        <p:nvSpPr>
          <p:cNvPr id="9" name="TextBox 8"/>
          <p:cNvSpPr txBox="1"/>
          <p:nvPr/>
        </p:nvSpPr>
        <p:spPr>
          <a:xfrm>
            <a:off x="174171" y="1393371"/>
            <a:ext cx="3352800" cy="3046988"/>
          </a:xfrm>
          <a:prstGeom prst="rect">
            <a:avLst/>
          </a:prstGeom>
          <a:noFill/>
        </p:spPr>
        <p:txBody>
          <a:bodyPr wrap="square" rtlCol="0">
            <a:spAutoFit/>
          </a:bodyPr>
          <a:lstStyle/>
          <a:p>
            <a:r>
              <a:rPr lang="en-AU" sz="2400" dirty="0" smtClean="0"/>
              <a:t>-  “Vector” data</a:t>
            </a:r>
          </a:p>
          <a:p>
            <a:r>
              <a:rPr lang="en-AU" sz="2400" dirty="0" smtClean="0"/>
              <a:t> - Tabular “attribute” data</a:t>
            </a:r>
          </a:p>
          <a:p>
            <a:pPr marL="285750" indent="-285750">
              <a:buFontTx/>
              <a:buChar char="-"/>
            </a:pPr>
            <a:r>
              <a:rPr lang="en-AU" sz="2400" dirty="0" smtClean="0"/>
              <a:t>Each row is associated with a “polygon”, “line” or “point” geometry</a:t>
            </a:r>
          </a:p>
          <a:p>
            <a:pPr marL="285750" indent="-285750">
              <a:buFontTx/>
              <a:buChar char="-"/>
            </a:pPr>
            <a:r>
              <a:rPr lang="en-AU" sz="2400" dirty="0" smtClean="0"/>
              <a:t>Data for 234’694 protected areas</a:t>
            </a:r>
            <a:endParaRPr lang="en-AU" sz="2400" dirty="0"/>
          </a:p>
        </p:txBody>
      </p:sp>
    </p:spTree>
    <p:extLst>
      <p:ext uri="{BB962C8B-B14F-4D97-AF65-F5344CB8AC3E}">
        <p14:creationId xmlns:p14="http://schemas.microsoft.com/office/powerpoint/2010/main" val="4602332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World Database on Protected Areas</a:t>
            </a:r>
            <a:endParaRPr lang="en-AU" dirty="0"/>
          </a:p>
        </p:txBody>
      </p:sp>
      <p:sp>
        <p:nvSpPr>
          <p:cNvPr id="5" name="TextBox 4"/>
          <p:cNvSpPr txBox="1"/>
          <p:nvPr/>
        </p:nvSpPr>
        <p:spPr>
          <a:xfrm>
            <a:off x="2310063" y="3121335"/>
            <a:ext cx="3878049" cy="369332"/>
          </a:xfrm>
          <a:prstGeom prst="rect">
            <a:avLst/>
          </a:prstGeom>
          <a:noFill/>
        </p:spPr>
        <p:txBody>
          <a:bodyPr wrap="none" rtlCol="0">
            <a:spAutoFit/>
          </a:bodyPr>
          <a:lstStyle/>
          <a:p>
            <a:r>
              <a:rPr lang="en-AU" dirty="0" smtClean="0"/>
              <a:t>SHOW PICTURE OF INVALID GEOMETRY</a:t>
            </a:r>
            <a:endParaRPr lang="en-AU" dirty="0"/>
          </a:p>
        </p:txBody>
      </p:sp>
      <p:sp>
        <p:nvSpPr>
          <p:cNvPr id="6" name="Content Placeholder 3"/>
          <p:cNvSpPr>
            <a:spLocks noGrp="1"/>
          </p:cNvSpPr>
          <p:nvPr>
            <p:ph idx="1"/>
          </p:nvPr>
        </p:nvSpPr>
        <p:spPr>
          <a:xfrm>
            <a:off x="457200" y="1200151"/>
            <a:ext cx="8229600" cy="3394472"/>
          </a:xfrm>
        </p:spPr>
        <p:txBody>
          <a:bodyPr/>
          <a:lstStyle/>
          <a:p>
            <a:r>
              <a:rPr lang="en-AU" dirty="0" smtClean="0"/>
              <a:t>Need to be cleaned and standardized…</a:t>
            </a:r>
            <a:endParaRPr lang="en-AU" dirty="0"/>
          </a:p>
        </p:txBody>
      </p:sp>
    </p:spTree>
    <p:extLst>
      <p:ext uri="{BB962C8B-B14F-4D97-AF65-F5344CB8AC3E}">
        <p14:creationId xmlns:p14="http://schemas.microsoft.com/office/powerpoint/2010/main" val="3206330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World Database on Protected Areas</a:t>
            </a:r>
            <a:endParaRPr lang="en-AU" dirty="0"/>
          </a:p>
        </p:txBody>
      </p:sp>
      <p:sp>
        <p:nvSpPr>
          <p:cNvPr id="5" name="TextBox 4"/>
          <p:cNvSpPr txBox="1"/>
          <p:nvPr/>
        </p:nvSpPr>
        <p:spPr>
          <a:xfrm>
            <a:off x="2310063" y="3121335"/>
            <a:ext cx="6076087" cy="369332"/>
          </a:xfrm>
          <a:prstGeom prst="rect">
            <a:avLst/>
          </a:prstGeom>
          <a:noFill/>
        </p:spPr>
        <p:txBody>
          <a:bodyPr wrap="none" rtlCol="0">
            <a:spAutoFit/>
          </a:bodyPr>
          <a:lstStyle/>
          <a:p>
            <a:r>
              <a:rPr lang="en-AU" dirty="0" smtClean="0"/>
              <a:t>SHOW PICTURE OF PROTECTED AREA REPRESENTED AS POINTS</a:t>
            </a:r>
            <a:endParaRPr lang="en-AU" dirty="0"/>
          </a:p>
        </p:txBody>
      </p:sp>
      <p:sp>
        <p:nvSpPr>
          <p:cNvPr id="7" name="Content Placeholder 3"/>
          <p:cNvSpPr>
            <a:spLocks noGrp="1"/>
          </p:cNvSpPr>
          <p:nvPr>
            <p:ph idx="1"/>
          </p:nvPr>
        </p:nvSpPr>
        <p:spPr>
          <a:xfrm>
            <a:off x="457200" y="1200151"/>
            <a:ext cx="8229600" cy="3394472"/>
          </a:xfrm>
        </p:spPr>
        <p:txBody>
          <a:bodyPr/>
          <a:lstStyle/>
          <a:p>
            <a:r>
              <a:rPr lang="en-AU" dirty="0" smtClean="0"/>
              <a:t>Need to be cleaned and standardized…</a:t>
            </a:r>
            <a:endParaRPr lang="en-AU" dirty="0"/>
          </a:p>
        </p:txBody>
      </p:sp>
    </p:spTree>
    <p:extLst>
      <p:ext uri="{BB962C8B-B14F-4D97-AF65-F5344CB8AC3E}">
        <p14:creationId xmlns:p14="http://schemas.microsoft.com/office/powerpoint/2010/main" val="1200168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World Database on Protected Areas</a:t>
            </a:r>
            <a:endParaRPr lang="en-AU" dirty="0"/>
          </a:p>
        </p:txBody>
      </p:sp>
      <p:sp>
        <p:nvSpPr>
          <p:cNvPr id="5" name="TextBox 4"/>
          <p:cNvSpPr txBox="1"/>
          <p:nvPr/>
        </p:nvSpPr>
        <p:spPr>
          <a:xfrm>
            <a:off x="2310063" y="3121335"/>
            <a:ext cx="4737131" cy="369332"/>
          </a:xfrm>
          <a:prstGeom prst="rect">
            <a:avLst/>
          </a:prstGeom>
          <a:noFill/>
        </p:spPr>
        <p:txBody>
          <a:bodyPr wrap="none" rtlCol="0">
            <a:spAutoFit/>
          </a:bodyPr>
          <a:lstStyle/>
          <a:p>
            <a:r>
              <a:rPr lang="en-AU" dirty="0" smtClean="0"/>
              <a:t>SHOW PICTURE OF PROPOSED PROTECTED AREA</a:t>
            </a:r>
            <a:endParaRPr lang="en-AU" dirty="0"/>
          </a:p>
        </p:txBody>
      </p:sp>
      <p:sp>
        <p:nvSpPr>
          <p:cNvPr id="7" name="Content Placeholder 3"/>
          <p:cNvSpPr>
            <a:spLocks noGrp="1"/>
          </p:cNvSpPr>
          <p:nvPr>
            <p:ph idx="1"/>
          </p:nvPr>
        </p:nvSpPr>
        <p:spPr>
          <a:xfrm>
            <a:off x="457200" y="1200151"/>
            <a:ext cx="8229600" cy="3394472"/>
          </a:xfrm>
        </p:spPr>
        <p:txBody>
          <a:bodyPr/>
          <a:lstStyle/>
          <a:p>
            <a:r>
              <a:rPr lang="en-AU" dirty="0" smtClean="0"/>
              <a:t>Need to be cleaned and standardized…</a:t>
            </a:r>
            <a:endParaRPr lang="en-AU" dirty="0"/>
          </a:p>
        </p:txBody>
      </p:sp>
    </p:spTree>
    <p:extLst>
      <p:ext uri="{BB962C8B-B14F-4D97-AF65-F5344CB8AC3E}">
        <p14:creationId xmlns:p14="http://schemas.microsoft.com/office/powerpoint/2010/main" val="4089400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World Database on Protected Areas</a:t>
            </a:r>
            <a:endParaRPr lang="en-AU" dirty="0"/>
          </a:p>
        </p:txBody>
      </p:sp>
      <p:sp>
        <p:nvSpPr>
          <p:cNvPr id="5" name="TextBox 4"/>
          <p:cNvSpPr txBox="1"/>
          <p:nvPr/>
        </p:nvSpPr>
        <p:spPr>
          <a:xfrm>
            <a:off x="2310063" y="3121335"/>
            <a:ext cx="5050742" cy="369332"/>
          </a:xfrm>
          <a:prstGeom prst="rect">
            <a:avLst/>
          </a:prstGeom>
          <a:noFill/>
        </p:spPr>
        <p:txBody>
          <a:bodyPr wrap="none" rtlCol="0">
            <a:spAutoFit/>
          </a:bodyPr>
          <a:lstStyle/>
          <a:p>
            <a:r>
              <a:rPr lang="en-AU" dirty="0" smtClean="0"/>
              <a:t>SHOW PICTURE OF OVERLAPPING PROTECTED AREA</a:t>
            </a:r>
            <a:endParaRPr lang="en-AU" dirty="0"/>
          </a:p>
        </p:txBody>
      </p:sp>
      <p:sp>
        <p:nvSpPr>
          <p:cNvPr id="7" name="Content Placeholder 3"/>
          <p:cNvSpPr>
            <a:spLocks noGrp="1"/>
          </p:cNvSpPr>
          <p:nvPr>
            <p:ph idx="1"/>
          </p:nvPr>
        </p:nvSpPr>
        <p:spPr>
          <a:xfrm>
            <a:off x="457200" y="1200151"/>
            <a:ext cx="8229600" cy="3394472"/>
          </a:xfrm>
        </p:spPr>
        <p:txBody>
          <a:bodyPr/>
          <a:lstStyle/>
          <a:p>
            <a:r>
              <a:rPr lang="en-AU" dirty="0" smtClean="0"/>
              <a:t>Need to be cleaned and standardized…</a:t>
            </a:r>
            <a:endParaRPr lang="en-AU" dirty="0"/>
          </a:p>
        </p:txBody>
      </p:sp>
    </p:spTree>
    <p:extLst>
      <p:ext uri="{BB962C8B-B14F-4D97-AF65-F5344CB8AC3E}">
        <p14:creationId xmlns:p14="http://schemas.microsoft.com/office/powerpoint/2010/main" val="1065582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World Database on Protected Areas</a:t>
            </a:r>
            <a:endParaRPr lang="en-AU" dirty="0"/>
          </a:p>
        </p:txBody>
      </p:sp>
      <p:sp>
        <p:nvSpPr>
          <p:cNvPr id="5" name="TextBox 4"/>
          <p:cNvSpPr txBox="1"/>
          <p:nvPr/>
        </p:nvSpPr>
        <p:spPr>
          <a:xfrm>
            <a:off x="2310063" y="3121335"/>
            <a:ext cx="6551281" cy="369332"/>
          </a:xfrm>
          <a:prstGeom prst="rect">
            <a:avLst/>
          </a:prstGeom>
          <a:noFill/>
        </p:spPr>
        <p:txBody>
          <a:bodyPr wrap="none" rtlCol="0">
            <a:spAutoFit/>
          </a:bodyPr>
          <a:lstStyle/>
          <a:p>
            <a:r>
              <a:rPr lang="en-AU" dirty="0" smtClean="0"/>
              <a:t>SHOW PICTURE OF BINARY GRID INDICATING IF PROTECTED OR NOT</a:t>
            </a:r>
            <a:endParaRPr lang="en-AU" dirty="0"/>
          </a:p>
        </p:txBody>
      </p:sp>
      <p:sp>
        <p:nvSpPr>
          <p:cNvPr id="7" name="Content Placeholder 3"/>
          <p:cNvSpPr>
            <a:spLocks noGrp="1"/>
          </p:cNvSpPr>
          <p:nvPr>
            <p:ph idx="1"/>
          </p:nvPr>
        </p:nvSpPr>
        <p:spPr>
          <a:xfrm>
            <a:off x="457200" y="1200151"/>
            <a:ext cx="8229600" cy="3394472"/>
          </a:xfrm>
        </p:spPr>
        <p:txBody>
          <a:bodyPr/>
          <a:lstStyle/>
          <a:p>
            <a:r>
              <a:rPr lang="en-AU" dirty="0" smtClean="0"/>
              <a:t>Need to be cleaned and standardized…</a:t>
            </a:r>
            <a:endParaRPr lang="en-AU" dirty="0"/>
          </a:p>
        </p:txBody>
      </p:sp>
    </p:spTree>
    <p:extLst>
      <p:ext uri="{BB962C8B-B14F-4D97-AF65-F5344CB8AC3E}">
        <p14:creationId xmlns:p14="http://schemas.microsoft.com/office/powerpoint/2010/main" val="18198363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Extent of suitable habitat maps</a:t>
            </a:r>
            <a:endParaRPr lang="en-AU" dirty="0"/>
          </a:p>
        </p:txBody>
      </p:sp>
      <p:sp>
        <p:nvSpPr>
          <p:cNvPr id="4" name="Content Placeholder 3"/>
          <p:cNvSpPr>
            <a:spLocks noGrp="1"/>
          </p:cNvSpPr>
          <p:nvPr>
            <p:ph idx="1"/>
          </p:nvPr>
        </p:nvSpPr>
        <p:spPr/>
        <p:txBody>
          <a:bodyPr/>
          <a:lstStyle/>
          <a:p>
            <a:r>
              <a:rPr lang="en-AU" dirty="0" smtClean="0"/>
              <a:t>Habitat maps for 19,926 species (raster data)</a:t>
            </a:r>
            <a:endParaRPr lang="en-AU" dirty="0"/>
          </a:p>
        </p:txBody>
      </p:sp>
      <p:sp>
        <p:nvSpPr>
          <p:cNvPr id="3" name="TextBox 2"/>
          <p:cNvSpPr txBox="1"/>
          <p:nvPr/>
        </p:nvSpPr>
        <p:spPr>
          <a:xfrm>
            <a:off x="1457539" y="2712721"/>
            <a:ext cx="5077929" cy="369332"/>
          </a:xfrm>
          <a:prstGeom prst="rect">
            <a:avLst/>
          </a:prstGeom>
          <a:noFill/>
        </p:spPr>
        <p:txBody>
          <a:bodyPr wrap="none" rtlCol="0">
            <a:spAutoFit/>
          </a:bodyPr>
          <a:lstStyle/>
          <a:p>
            <a:r>
              <a:rPr lang="en-AU" dirty="0" smtClean="0"/>
              <a:t>INSERT EXAMPLE HERE SHOWING SPP HABITAT MAP</a:t>
            </a:r>
            <a:endParaRPr lang="en-AU" dirty="0"/>
          </a:p>
        </p:txBody>
      </p:sp>
    </p:spTree>
    <p:extLst>
      <p:ext uri="{BB962C8B-B14F-4D97-AF65-F5344CB8AC3E}">
        <p14:creationId xmlns:p14="http://schemas.microsoft.com/office/powerpoint/2010/main" val="2288333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352800" y="3744546"/>
            <a:ext cx="3778860" cy="139895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374073" y="0"/>
            <a:ext cx="8229600" cy="857250"/>
          </a:xfrm>
        </p:spPr>
        <p:txBody>
          <a:bodyPr/>
          <a:lstStyle/>
          <a:p>
            <a:r>
              <a:rPr lang="en-AU" dirty="0" smtClean="0"/>
              <a:t>Acknowledgements</a:t>
            </a:r>
            <a:endParaRPr lang="en-AU" dirty="0"/>
          </a:p>
        </p:txBody>
      </p:sp>
      <p:sp>
        <p:nvSpPr>
          <p:cNvPr id="3" name="Content Placeholder 2"/>
          <p:cNvSpPr>
            <a:spLocks noGrp="1"/>
          </p:cNvSpPr>
          <p:nvPr>
            <p:ph idx="1"/>
          </p:nvPr>
        </p:nvSpPr>
        <p:spPr>
          <a:xfrm>
            <a:off x="457200" y="1179746"/>
            <a:ext cx="8229600" cy="3756645"/>
          </a:xfrm>
        </p:spPr>
        <p:txBody>
          <a:bodyPr>
            <a:normAutofit/>
          </a:bodyPr>
          <a:lstStyle/>
          <a:p>
            <a:r>
              <a:rPr lang="en-AU" dirty="0" smtClean="0"/>
              <a:t>Richard Fuller</a:t>
            </a:r>
          </a:p>
          <a:p>
            <a:r>
              <a:rPr lang="en-AU" dirty="0" smtClean="0"/>
              <a:t>Jonathan Rhodes</a:t>
            </a:r>
          </a:p>
          <a:p>
            <a:r>
              <a:rPr lang="en-AU" dirty="0" smtClean="0"/>
              <a:t>Stuart </a:t>
            </a:r>
            <a:r>
              <a:rPr lang="en-AU" dirty="0"/>
              <a:t>Butchart</a:t>
            </a:r>
          </a:p>
          <a:p>
            <a:endParaRPr lang="en-AU" dirty="0"/>
          </a:p>
          <a:p>
            <a:pPr marL="0" indent="0">
              <a:buNone/>
            </a:pPr>
            <a:endParaRPr lang="en-AU" dirty="0" smtClean="0"/>
          </a:p>
          <a:p>
            <a:endParaRPr lang="en-AU" dirty="0" smtClean="0"/>
          </a:p>
        </p:txBody>
      </p:sp>
      <p:sp>
        <p:nvSpPr>
          <p:cNvPr id="4" name="TextBox 3"/>
          <p:cNvSpPr txBox="1"/>
          <p:nvPr/>
        </p:nvSpPr>
        <p:spPr>
          <a:xfrm>
            <a:off x="4849085" y="1179746"/>
            <a:ext cx="4156364" cy="2062103"/>
          </a:xfrm>
          <a:prstGeom prst="rect">
            <a:avLst/>
          </a:prstGeom>
          <a:noFill/>
        </p:spPr>
        <p:txBody>
          <a:bodyPr wrap="square" rtlCol="0">
            <a:spAutoFit/>
          </a:bodyPr>
          <a:lstStyle/>
          <a:p>
            <a:pPr marL="457200" indent="-457200">
              <a:buFont typeface="Arial" panose="020B0604020202020204" pitchFamily="34" charset="0"/>
              <a:buChar char="•"/>
            </a:pPr>
            <a:r>
              <a:rPr lang="en-AU" sz="3200" dirty="0" smtClean="0"/>
              <a:t>Graeme </a:t>
            </a:r>
            <a:r>
              <a:rPr lang="en-AU" sz="3200" dirty="0"/>
              <a:t>Buchanan</a:t>
            </a:r>
          </a:p>
          <a:p>
            <a:pPr marL="457200" indent="-457200">
              <a:buFont typeface="Arial" panose="020B0604020202020204" pitchFamily="34" charset="0"/>
              <a:buChar char="•"/>
            </a:pPr>
            <a:r>
              <a:rPr lang="en-AU" sz="3200" dirty="0"/>
              <a:t>Carlo </a:t>
            </a:r>
            <a:r>
              <a:rPr lang="en-AU" sz="3200" dirty="0" smtClean="0"/>
              <a:t>Rondinini</a:t>
            </a:r>
            <a:endParaRPr lang="en-AU" sz="3200" dirty="0"/>
          </a:p>
          <a:p>
            <a:pPr marL="457200" indent="-457200">
              <a:buFont typeface="Arial" panose="020B0604020202020204" pitchFamily="34" charset="0"/>
              <a:buChar char="•"/>
            </a:pPr>
            <a:r>
              <a:rPr lang="en-AU" sz="3200" dirty="0" smtClean="0"/>
              <a:t>Francesco </a:t>
            </a:r>
            <a:r>
              <a:rPr lang="en-AU" sz="3200" dirty="0" smtClean="0"/>
              <a:t>Ficetola</a:t>
            </a:r>
          </a:p>
          <a:p>
            <a:pPr marL="457200" indent="-457200">
              <a:buFont typeface="Arial" panose="020B0604020202020204" pitchFamily="34" charset="0"/>
              <a:buChar char="•"/>
            </a:pPr>
            <a:r>
              <a:rPr lang="en-AU" sz="3200" dirty="0" err="1" smtClean="0"/>
              <a:t>NeCTAR</a:t>
            </a:r>
            <a:endParaRPr lang="en-AU" sz="3200" b="1" dirty="0"/>
          </a:p>
        </p:txBody>
      </p:sp>
      <p:pic>
        <p:nvPicPr>
          <p:cNvPr id="12290" name="Picture 2" descr="Image result for ceed logo uq"/>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9321" y="3744547"/>
            <a:ext cx="4024679" cy="1398953"/>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Image result for uq"/>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024" y="3744547"/>
            <a:ext cx="4832061" cy="1378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29094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Extent of suitable habitat maps</a:t>
            </a:r>
            <a:endParaRPr lang="en-AU" dirty="0"/>
          </a:p>
        </p:txBody>
      </p:sp>
      <p:sp>
        <p:nvSpPr>
          <p:cNvPr id="4" name="Content Placeholder 3"/>
          <p:cNvSpPr>
            <a:spLocks noGrp="1"/>
          </p:cNvSpPr>
          <p:nvPr>
            <p:ph idx="1"/>
          </p:nvPr>
        </p:nvSpPr>
        <p:spPr/>
        <p:txBody>
          <a:bodyPr/>
          <a:lstStyle/>
          <a:p>
            <a:r>
              <a:rPr lang="en-AU" dirty="0" smtClean="0"/>
              <a:t>Also need standardizing…</a:t>
            </a:r>
            <a:endParaRPr lang="en-AU" dirty="0"/>
          </a:p>
        </p:txBody>
      </p:sp>
      <p:sp>
        <p:nvSpPr>
          <p:cNvPr id="5" name="TextBox 4"/>
          <p:cNvSpPr txBox="1"/>
          <p:nvPr/>
        </p:nvSpPr>
        <p:spPr>
          <a:xfrm>
            <a:off x="1457539" y="2712721"/>
            <a:ext cx="5784853" cy="369332"/>
          </a:xfrm>
          <a:prstGeom prst="rect">
            <a:avLst/>
          </a:prstGeom>
          <a:noFill/>
        </p:spPr>
        <p:txBody>
          <a:bodyPr wrap="none" rtlCol="0">
            <a:spAutoFit/>
          </a:bodyPr>
          <a:lstStyle/>
          <a:p>
            <a:r>
              <a:rPr lang="en-AU" dirty="0" smtClean="0"/>
              <a:t>INSERT EXAMPLE HERE SHOWING DIFFERENT RESOLUTIONS</a:t>
            </a:r>
            <a:endParaRPr lang="en-AU" dirty="0"/>
          </a:p>
        </p:txBody>
      </p:sp>
    </p:spTree>
    <p:extLst>
      <p:ext uri="{BB962C8B-B14F-4D97-AF65-F5344CB8AC3E}">
        <p14:creationId xmlns:p14="http://schemas.microsoft.com/office/powerpoint/2010/main" val="22048994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Extent of suitable habitat maps</a:t>
            </a:r>
            <a:endParaRPr lang="en-AU" dirty="0"/>
          </a:p>
        </p:txBody>
      </p:sp>
      <p:sp>
        <p:nvSpPr>
          <p:cNvPr id="5" name="TextBox 4"/>
          <p:cNvSpPr txBox="1"/>
          <p:nvPr/>
        </p:nvSpPr>
        <p:spPr>
          <a:xfrm>
            <a:off x="1457539" y="2712721"/>
            <a:ext cx="5297156" cy="369332"/>
          </a:xfrm>
          <a:prstGeom prst="rect">
            <a:avLst/>
          </a:prstGeom>
          <a:noFill/>
        </p:spPr>
        <p:txBody>
          <a:bodyPr wrap="none" rtlCol="0">
            <a:spAutoFit/>
          </a:bodyPr>
          <a:lstStyle/>
          <a:p>
            <a:r>
              <a:rPr lang="en-AU" dirty="0" smtClean="0"/>
              <a:t>INSERT EXAMPLE HERE SHOWING DIFFERENT EXTENTS</a:t>
            </a:r>
            <a:endParaRPr lang="en-AU" dirty="0"/>
          </a:p>
        </p:txBody>
      </p:sp>
      <p:sp>
        <p:nvSpPr>
          <p:cNvPr id="6" name="Content Placeholder 5"/>
          <p:cNvSpPr>
            <a:spLocks noGrp="1"/>
          </p:cNvSpPr>
          <p:nvPr>
            <p:ph idx="1"/>
          </p:nvPr>
        </p:nvSpPr>
        <p:spPr/>
        <p:txBody>
          <a:bodyPr/>
          <a:lstStyle/>
          <a:p>
            <a:endParaRPr lang="en-AU"/>
          </a:p>
        </p:txBody>
      </p:sp>
      <p:sp>
        <p:nvSpPr>
          <p:cNvPr id="7" name="Content Placeholder 3"/>
          <p:cNvSpPr txBox="1">
            <a:spLocks/>
          </p:cNvSpPr>
          <p:nvPr/>
        </p:nvSpPr>
        <p:spPr>
          <a:xfrm>
            <a:off x="609600" y="1352551"/>
            <a:ext cx="8229600" cy="339447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mtClean="0"/>
              <a:t>Also need standardizing…</a:t>
            </a:r>
            <a:endParaRPr lang="en-AU" dirty="0"/>
          </a:p>
        </p:txBody>
      </p:sp>
    </p:spTree>
    <p:extLst>
      <p:ext uri="{BB962C8B-B14F-4D97-AF65-F5344CB8AC3E}">
        <p14:creationId xmlns:p14="http://schemas.microsoft.com/office/powerpoint/2010/main" val="3960345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Extent of suitable habitat maps</a:t>
            </a:r>
            <a:endParaRPr lang="en-AU" dirty="0"/>
          </a:p>
        </p:txBody>
      </p:sp>
      <p:sp>
        <p:nvSpPr>
          <p:cNvPr id="5" name="TextBox 4"/>
          <p:cNvSpPr txBox="1"/>
          <p:nvPr/>
        </p:nvSpPr>
        <p:spPr>
          <a:xfrm>
            <a:off x="1457539" y="2712721"/>
            <a:ext cx="6612579" cy="369332"/>
          </a:xfrm>
          <a:prstGeom prst="rect">
            <a:avLst/>
          </a:prstGeom>
          <a:noFill/>
        </p:spPr>
        <p:txBody>
          <a:bodyPr wrap="none" rtlCol="0">
            <a:spAutoFit/>
          </a:bodyPr>
          <a:lstStyle/>
          <a:p>
            <a:r>
              <a:rPr lang="en-AU" dirty="0" smtClean="0"/>
              <a:t>INSERT EXAMPLE HERE SHOWING DIFFERENT COORDINATE SYSTEMS</a:t>
            </a:r>
            <a:endParaRPr lang="en-AU" dirty="0"/>
          </a:p>
        </p:txBody>
      </p:sp>
      <p:sp>
        <p:nvSpPr>
          <p:cNvPr id="6" name="Content Placeholder 3"/>
          <p:cNvSpPr txBox="1">
            <a:spLocks/>
          </p:cNvSpPr>
          <p:nvPr/>
        </p:nvSpPr>
        <p:spPr>
          <a:xfrm>
            <a:off x="609600" y="1352551"/>
            <a:ext cx="8229600" cy="339447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mtClean="0"/>
              <a:t>Also need standardizing…</a:t>
            </a:r>
            <a:endParaRPr lang="en-AU" dirty="0"/>
          </a:p>
        </p:txBody>
      </p:sp>
    </p:spTree>
    <p:extLst>
      <p:ext uri="{BB962C8B-B14F-4D97-AF65-F5344CB8AC3E}">
        <p14:creationId xmlns:p14="http://schemas.microsoft.com/office/powerpoint/2010/main" val="7484495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800" y="205979"/>
            <a:ext cx="8575200" cy="857250"/>
          </a:xfrm>
        </p:spPr>
        <p:txBody>
          <a:bodyPr>
            <a:normAutofit/>
          </a:bodyPr>
          <a:lstStyle/>
          <a:p>
            <a:r>
              <a:rPr lang="en-AU" dirty="0" smtClean="0"/>
              <a:t>Global climatic variables</a:t>
            </a:r>
            <a:endParaRPr lang="en-AU" dirty="0"/>
          </a:p>
        </p:txBody>
      </p:sp>
      <p:sp>
        <p:nvSpPr>
          <p:cNvPr id="4" name="Content Placeholder 3"/>
          <p:cNvSpPr>
            <a:spLocks noGrp="1"/>
          </p:cNvSpPr>
          <p:nvPr>
            <p:ph idx="1"/>
          </p:nvPr>
        </p:nvSpPr>
        <p:spPr/>
        <p:txBody>
          <a:bodyPr/>
          <a:lstStyle/>
          <a:p>
            <a:endParaRPr lang="en-AU" dirty="0"/>
          </a:p>
        </p:txBody>
      </p:sp>
      <p:sp>
        <p:nvSpPr>
          <p:cNvPr id="3" name="TextBox 2"/>
          <p:cNvSpPr txBox="1"/>
          <p:nvPr/>
        </p:nvSpPr>
        <p:spPr>
          <a:xfrm>
            <a:off x="3093835" y="3004457"/>
            <a:ext cx="2662524" cy="369332"/>
          </a:xfrm>
          <a:prstGeom prst="rect">
            <a:avLst/>
          </a:prstGeom>
          <a:noFill/>
        </p:spPr>
        <p:txBody>
          <a:bodyPr wrap="none" rtlCol="0">
            <a:spAutoFit/>
          </a:bodyPr>
          <a:lstStyle/>
          <a:p>
            <a:r>
              <a:rPr lang="en-AU" dirty="0" smtClean="0"/>
              <a:t>SHOW PICTURES OF MAPS</a:t>
            </a:r>
            <a:endParaRPr lang="en-AU" dirty="0"/>
          </a:p>
        </p:txBody>
      </p:sp>
    </p:spTree>
    <p:extLst>
      <p:ext uri="{BB962C8B-B14F-4D97-AF65-F5344CB8AC3E}">
        <p14:creationId xmlns:p14="http://schemas.microsoft.com/office/powerpoint/2010/main" val="31199859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Create climatic partitions</a:t>
            </a:r>
            <a:endParaRPr lang="en-AU" dirty="0"/>
          </a:p>
        </p:txBody>
      </p:sp>
      <p:sp>
        <p:nvSpPr>
          <p:cNvPr id="5" name="TextBox 4"/>
          <p:cNvSpPr txBox="1"/>
          <p:nvPr/>
        </p:nvSpPr>
        <p:spPr>
          <a:xfrm>
            <a:off x="1003778" y="2475068"/>
            <a:ext cx="7838492" cy="369332"/>
          </a:xfrm>
          <a:prstGeom prst="rect">
            <a:avLst/>
          </a:prstGeom>
          <a:noFill/>
        </p:spPr>
        <p:txBody>
          <a:bodyPr wrap="none" rtlCol="0">
            <a:spAutoFit/>
          </a:bodyPr>
          <a:lstStyle/>
          <a:p>
            <a:r>
              <a:rPr lang="en-AU" dirty="0" smtClean="0"/>
              <a:t>SHOW PICTURE WITH SPP HABITAT MAP + climatic conditions + clustering analysis</a:t>
            </a:r>
            <a:endParaRPr lang="en-AU" dirty="0"/>
          </a:p>
        </p:txBody>
      </p:sp>
    </p:spTree>
    <p:extLst>
      <p:ext uri="{BB962C8B-B14F-4D97-AF65-F5344CB8AC3E}">
        <p14:creationId xmlns:p14="http://schemas.microsoft.com/office/powerpoint/2010/main" val="668428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943" y="219730"/>
            <a:ext cx="8985871" cy="857250"/>
          </a:xfrm>
        </p:spPr>
        <p:txBody>
          <a:bodyPr>
            <a:normAutofit fontScale="90000"/>
          </a:bodyPr>
          <a:lstStyle/>
          <a:p>
            <a:r>
              <a:rPr lang="en-AU" dirty="0" smtClean="0"/>
              <a:t>Calculate targets and asses performance</a:t>
            </a:r>
            <a:endParaRPr lang="en-AU" dirty="0"/>
          </a:p>
        </p:txBody>
      </p:sp>
      <p:sp>
        <p:nvSpPr>
          <p:cNvPr id="4" name="TextBox 3"/>
          <p:cNvSpPr txBox="1"/>
          <p:nvPr/>
        </p:nvSpPr>
        <p:spPr>
          <a:xfrm>
            <a:off x="1622544" y="2722574"/>
            <a:ext cx="6720751" cy="369332"/>
          </a:xfrm>
          <a:prstGeom prst="rect">
            <a:avLst/>
          </a:prstGeom>
          <a:noFill/>
        </p:spPr>
        <p:txBody>
          <a:bodyPr wrap="none" rtlCol="0">
            <a:spAutoFit/>
          </a:bodyPr>
          <a:lstStyle/>
          <a:p>
            <a:r>
              <a:rPr lang="en-AU" dirty="0" smtClean="0"/>
              <a:t>SHOW GRAPH WITH TARGETS VS TOTAL EXTENT OF SUITABLE HABITAT</a:t>
            </a:r>
            <a:endParaRPr lang="en-AU" dirty="0"/>
          </a:p>
        </p:txBody>
      </p:sp>
    </p:spTree>
    <p:extLst>
      <p:ext uri="{BB962C8B-B14F-4D97-AF65-F5344CB8AC3E}">
        <p14:creationId xmlns:p14="http://schemas.microsoft.com/office/powerpoint/2010/main" val="23587194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82400"/>
            <a:ext cx="8229600" cy="4039200"/>
          </a:xfrm>
        </p:spPr>
        <p:txBody>
          <a:bodyPr>
            <a:normAutofit/>
          </a:bodyPr>
          <a:lstStyle/>
          <a:p>
            <a:r>
              <a:rPr lang="en-AU" sz="4800" dirty="0" smtClean="0"/>
              <a:t>How well are existing protected areas covering species’ </a:t>
            </a:r>
            <a:r>
              <a:rPr lang="en-AU" sz="4800" dirty="0" smtClean="0"/>
              <a:t>niches</a:t>
            </a:r>
            <a:r>
              <a:rPr lang="en-AU" sz="4800" dirty="0" smtClean="0"/>
              <a:t>? </a:t>
            </a:r>
            <a:endParaRPr lang="en-AU" sz="4800" dirty="0"/>
          </a:p>
        </p:txBody>
      </p:sp>
    </p:spTree>
    <p:extLst>
      <p:ext uri="{BB962C8B-B14F-4D97-AF65-F5344CB8AC3E}">
        <p14:creationId xmlns:p14="http://schemas.microsoft.com/office/powerpoint/2010/main" val="27200789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dirty="0"/>
          </a:p>
        </p:txBody>
      </p:sp>
      <p:sp>
        <p:nvSpPr>
          <p:cNvPr id="3" name="Content Placeholder 2"/>
          <p:cNvSpPr>
            <a:spLocks noGrp="1"/>
          </p:cNvSpPr>
          <p:nvPr>
            <p:ph idx="1"/>
          </p:nvPr>
        </p:nvSpPr>
        <p:spPr/>
        <p:txBody>
          <a:bodyPr/>
          <a:lstStyle/>
          <a:p>
            <a:endParaRPr lang="en-AU"/>
          </a:p>
        </p:txBody>
      </p:sp>
      <p:sp>
        <p:nvSpPr>
          <p:cNvPr id="4" name="TextBox 3"/>
          <p:cNvSpPr txBox="1"/>
          <p:nvPr/>
        </p:nvSpPr>
        <p:spPr>
          <a:xfrm>
            <a:off x="587512" y="2435722"/>
            <a:ext cx="7968976" cy="461665"/>
          </a:xfrm>
          <a:prstGeom prst="rect">
            <a:avLst/>
          </a:prstGeom>
          <a:noFill/>
        </p:spPr>
        <p:txBody>
          <a:bodyPr wrap="none" rtlCol="0">
            <a:spAutoFit/>
          </a:bodyPr>
          <a:lstStyle/>
          <a:p>
            <a:r>
              <a:rPr lang="en-AU" sz="2400" dirty="0" smtClean="0"/>
              <a:t>SHOW HISTOGRAM OF HOW WELL SPECIES ARE REPRESENTED</a:t>
            </a:r>
            <a:endParaRPr lang="en-AU" sz="2400" dirty="0"/>
          </a:p>
        </p:txBody>
      </p:sp>
    </p:spTree>
    <p:extLst>
      <p:ext uri="{BB962C8B-B14F-4D97-AF65-F5344CB8AC3E}">
        <p14:creationId xmlns:p14="http://schemas.microsoft.com/office/powerpoint/2010/main" val="41312471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lstStyle/>
          <a:p>
            <a:r>
              <a:rPr lang="en-AU" dirty="0" smtClean="0"/>
              <a:t>SHOW EXAMPLE WITH FROG</a:t>
            </a:r>
            <a:endParaRPr lang="en-AU" dirty="0"/>
          </a:p>
        </p:txBody>
      </p:sp>
    </p:spTree>
    <p:extLst>
      <p:ext uri="{BB962C8B-B14F-4D97-AF65-F5344CB8AC3E}">
        <p14:creationId xmlns:p14="http://schemas.microsoft.com/office/powerpoint/2010/main" val="34362737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AU"/>
          </a:p>
        </p:txBody>
      </p:sp>
      <p:sp>
        <p:nvSpPr>
          <p:cNvPr id="3" name="Content Placeholder 2"/>
          <p:cNvSpPr>
            <a:spLocks noGrp="1"/>
          </p:cNvSpPr>
          <p:nvPr>
            <p:ph idx="1"/>
          </p:nvPr>
        </p:nvSpPr>
        <p:spPr/>
        <p:txBody>
          <a:bodyPr/>
          <a:lstStyle/>
          <a:p>
            <a:r>
              <a:rPr lang="en-AU" dirty="0" smtClean="0"/>
              <a:t>SHOW EXAMPLE WITH PANDA</a:t>
            </a:r>
            <a:endParaRPr lang="en-AU" dirty="0"/>
          </a:p>
        </p:txBody>
      </p:sp>
    </p:spTree>
    <p:extLst>
      <p:ext uri="{BB962C8B-B14F-4D97-AF65-F5344CB8AC3E}">
        <p14:creationId xmlns:p14="http://schemas.microsoft.com/office/powerpoint/2010/main" val="2604384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383"/>
            <a:ext cx="9144000" cy="994172"/>
          </a:xfrm>
        </p:spPr>
        <p:txBody>
          <a:bodyPr>
            <a:normAutofit/>
          </a:bodyPr>
          <a:lstStyle/>
          <a:p>
            <a:r>
              <a:rPr lang="en-AU" b="1" dirty="0" smtClean="0">
                <a:latin typeface="+mn-lt"/>
              </a:rPr>
              <a:t>Global biodiversity </a:t>
            </a:r>
            <a:r>
              <a:rPr lang="en-AU" b="1" dirty="0">
                <a:latin typeface="+mn-lt"/>
              </a:rPr>
              <a:t>c</a:t>
            </a:r>
            <a:r>
              <a:rPr lang="en-AU" b="1" dirty="0" smtClean="0">
                <a:latin typeface="+mn-lt"/>
              </a:rPr>
              <a:t>risis</a:t>
            </a:r>
            <a:endParaRPr lang="en-AU" b="1" dirty="0">
              <a:latin typeface="+mn-lt"/>
            </a:endParaRPr>
          </a:p>
        </p:txBody>
      </p:sp>
      <p:pic>
        <p:nvPicPr>
          <p:cNvPr id="1028" name="Picture 4" descr="One of several subspecies of leopard, the Zanzibar leopard made its home on the Zanzibar archipelago of Tanzania. It's still unclear whether this large cat is technically extinct — there are occasional unconfirmed sightings. &#10; Cause of extinction: Locals believed the leopards were kept by witches, and aggressively hunted them. The animals were seen as evil predators that must be exterminated — and even the government was in on the campaign. In the mid-'90s there was a short-lived conservation effort but it was deemed too little, too late.&#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12" y="3280081"/>
            <a:ext cx="3209707" cy="188395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The stunning Madeiran Large White butterfly was found in the valleys of the Laurisilva forests on Portugal's Madeira Islands. The butterfly's closest relative, the Large White, is common across Europe, Africa and Asia. &#10; Cause of extinction: Loss of habitat due to construction as well as pollution from agricultural fertilizers are two major causes of the species' decline.&#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3808" y="3351796"/>
            <a:ext cx="3085356" cy="181097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The last Pyrenean ibex died in 2000. However, a cloned ibex, created from skin samples taken from the last Pyrenean ibex, was birthed in 2009. It died shortly after birth from lung complications.&#10; Cause of extinction: Hunting of the ibex had caused the animal's numbers to seriously dwindle and conservationists blame the Spanish government for failing to act in time to save it.&#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23524" y="808664"/>
            <a:ext cx="1966313" cy="1154141"/>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The majestic West African black rhino was declared extinct in 2006, after conservationists failed to find any in their last remaining habitat in Cameroon. The West African black rhino was one of four subspecies of rhinoceros. &#10;Cause of extinction: Poachers hunted the rhino for its horn, which is believed by some in Yemen and China to possess aphrodisiacal powers.&#1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512" y="2051425"/>
            <a:ext cx="2764276" cy="162251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Similar in appearance to the Sumatran tiger, the Javan tiger was native to the Indonesian island of Java. In the 1800s they were so common they were considered pests by island natives, but as the island was developed their population dwindled. By the 1950s, only 20 tigers remained. &#10;Cause of extinction: Loss of habitat and agricultural development led to severe population decline. Conservation efforts in the 1940s and '50s were unsuccessful due to a lack of adequate land and planning.&#1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84710" y="3224084"/>
            <a:ext cx="3302941" cy="193868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 native of Maui, Hawaii, the Po'ouli, or Black-faced Honeycreeper, was only discovered in the 1970s. The birds inhabited the southwestern slope of Haleakala volcano. But the population declined rapidly, and by 1997 there were only three known Po'ouli left. Efforts to mate the remaining birds failed and the species was formally declared extinct seven years later. &#10;Cause of extinction: Habitat loss, along with disease, predators and a decline in its food source — native tree snails — are all seen as reasons for the bird's demise.&#10;"/>
          <p:cNvPicPr>
            <a:picLocks noChangeAspect="1" noChangeArrowheads="1"/>
          </p:cNvPicPr>
          <p:nvPr/>
        </p:nvPicPr>
        <p:blipFill rotWithShape="1">
          <a:blip r:embed="rId8">
            <a:extLst>
              <a:ext uri="{28A0092B-C50C-407E-A947-70E740481C1C}">
                <a14:useLocalDpi xmlns:a14="http://schemas.microsoft.com/office/drawing/2010/main" val="0"/>
              </a:ext>
            </a:extLst>
          </a:blip>
          <a:srcRect t="27360"/>
          <a:stretch/>
        </p:blipFill>
        <p:spPr bwMode="auto">
          <a:xfrm>
            <a:off x="6007252" y="808664"/>
            <a:ext cx="3173259" cy="135296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The golden toad is not the only species to disappear in the past 40 years, but it might just be the brightest. This fluorescent amphibian was found in the high-altitude ridges of Costa Rica, but thanks to pollution, global warming and fungal skin infections, the species became extinct in 1989. &#10;Read on to find out about 10 other incredible species we've lost in the last several decades.&#1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906910" y="2112419"/>
            <a:ext cx="2273602" cy="1334507"/>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Spix's Macaw, also called the Little Blue Macaw, was known for its beautiful blue feathers. While some still exist in captivity, these tiny blue birds are extinct in the wild. &#10;Cause of extinction: Habitat destruction and illegal trapping and trade contributed to the macaw's dwindling numbers.&#10;"/>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6512" y="808664"/>
            <a:ext cx="2658517" cy="149334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https://upload.wikimedia.org/wikipedia/en/9/9b/Frohawk_Dodo.png"/>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634259" y="1879647"/>
            <a:ext cx="2090772" cy="170149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https://assets.rbl.ms/5102114/980x.jp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489836" y="808664"/>
            <a:ext cx="1517417" cy="122812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The Tecopa pupfish, a native of the hot springs of the Mojave Desert, has the distinction of being the first animal declared extinct under the provisions of the Endangered Species Act of 1973. The pupfish's decline was precipitated when its natural habitat was encroached upon by developers.&#10;Cause of extinction: Destruction of natural habitat.&#10;"/>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709790" y="1989019"/>
            <a:ext cx="2488246" cy="1460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797175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82400"/>
            <a:ext cx="8229600" cy="4039200"/>
          </a:xfrm>
        </p:spPr>
        <p:txBody>
          <a:bodyPr>
            <a:normAutofit/>
          </a:bodyPr>
          <a:lstStyle/>
          <a:p>
            <a:r>
              <a:rPr lang="en-AU" sz="4800" dirty="0" smtClean="0"/>
              <a:t>Where should we establish new areas to address these shortfalls? </a:t>
            </a:r>
            <a:endParaRPr lang="en-AU" sz="4800" dirty="0"/>
          </a:p>
        </p:txBody>
      </p:sp>
    </p:spTree>
    <p:extLst>
      <p:ext uri="{BB962C8B-B14F-4D97-AF65-F5344CB8AC3E}">
        <p14:creationId xmlns:p14="http://schemas.microsoft.com/office/powerpoint/2010/main" val="15488112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50" name="Group 2049"/>
          <p:cNvGrpSpPr/>
          <p:nvPr/>
        </p:nvGrpSpPr>
        <p:grpSpPr>
          <a:xfrm>
            <a:off x="2381853" y="1261661"/>
            <a:ext cx="4380294" cy="3499200"/>
            <a:chOff x="4209306" y="1245600"/>
            <a:chExt cx="4380294" cy="3499200"/>
          </a:xfrm>
        </p:grpSpPr>
        <p:sp>
          <p:nvSpPr>
            <p:cNvPr id="4" name="Rectangle 3"/>
            <p:cNvSpPr/>
            <p:nvPr/>
          </p:nvSpPr>
          <p:spPr>
            <a:xfrm>
              <a:off x="4209306" y="1245600"/>
              <a:ext cx="4380294" cy="3499200"/>
            </a:xfrm>
            <a:prstGeom prst="rect">
              <a:avLst/>
            </a:prstGeom>
            <a:solidFill>
              <a:schemeClr val="bg2">
                <a:lumMod val="60000"/>
                <a:lumOff val="40000"/>
              </a:schemeClr>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31" name="Group 30"/>
            <p:cNvGrpSpPr/>
            <p:nvPr/>
          </p:nvGrpSpPr>
          <p:grpSpPr>
            <a:xfrm>
              <a:off x="7162077" y="1522519"/>
              <a:ext cx="1204677" cy="1011929"/>
              <a:chOff x="6919200" y="1675539"/>
              <a:chExt cx="1204677" cy="1011929"/>
            </a:xfrm>
          </p:grpSpPr>
          <p:sp>
            <p:nvSpPr>
              <p:cNvPr id="11" name="Oval 10"/>
              <p:cNvSpPr/>
              <p:nvPr/>
            </p:nvSpPr>
            <p:spPr>
              <a:xfrm>
                <a:off x="6919200" y="1675539"/>
                <a:ext cx="1204677" cy="1011929"/>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91272" y="1741422"/>
                <a:ext cx="470109" cy="470109"/>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43169" y="1997442"/>
                <a:ext cx="512315" cy="512315"/>
              </a:xfrm>
              <a:prstGeom prst="rect">
                <a:avLst/>
              </a:prstGeom>
            </p:spPr>
          </p:pic>
        </p:grpSp>
        <p:grpSp>
          <p:nvGrpSpPr>
            <p:cNvPr id="30" name="Group 29"/>
            <p:cNvGrpSpPr/>
            <p:nvPr/>
          </p:nvGrpSpPr>
          <p:grpSpPr>
            <a:xfrm>
              <a:off x="6257784" y="3791251"/>
              <a:ext cx="785385" cy="659723"/>
              <a:chOff x="6919200" y="3362400"/>
              <a:chExt cx="785385" cy="659723"/>
            </a:xfrm>
          </p:grpSpPr>
          <p:sp>
            <p:nvSpPr>
              <p:cNvPr id="12" name="Oval 11"/>
              <p:cNvSpPr/>
              <p:nvPr/>
            </p:nvSpPr>
            <p:spPr>
              <a:xfrm>
                <a:off x="6919200" y="3362400"/>
                <a:ext cx="785385" cy="659723"/>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82552" y="3465648"/>
                <a:ext cx="472932" cy="472932"/>
              </a:xfrm>
              <a:prstGeom prst="rect">
                <a:avLst/>
              </a:prstGeom>
            </p:spPr>
          </p:pic>
        </p:grpSp>
        <p:grpSp>
          <p:nvGrpSpPr>
            <p:cNvPr id="17" name="Group 16"/>
            <p:cNvGrpSpPr/>
            <p:nvPr/>
          </p:nvGrpSpPr>
          <p:grpSpPr>
            <a:xfrm>
              <a:off x="4426942" y="1508740"/>
              <a:ext cx="1037330" cy="871357"/>
              <a:chOff x="4951604" y="1540799"/>
              <a:chExt cx="1037330" cy="871357"/>
            </a:xfrm>
          </p:grpSpPr>
          <p:sp>
            <p:nvSpPr>
              <p:cNvPr id="5" name="Oval 4"/>
              <p:cNvSpPr/>
              <p:nvPr/>
            </p:nvSpPr>
            <p:spPr>
              <a:xfrm>
                <a:off x="4951604" y="1540799"/>
                <a:ext cx="1037330" cy="871357"/>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5396532" y="1600083"/>
                <a:ext cx="449100" cy="449100"/>
              </a:xfrm>
              <a:prstGeom prst="rect">
                <a:avLst/>
              </a:prstGeom>
            </p:spPr>
          </p:pic>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5019526" y="1904275"/>
                <a:ext cx="419467" cy="419467"/>
              </a:xfrm>
              <a:prstGeom prst="rect">
                <a:avLst/>
              </a:prstGeom>
            </p:spPr>
          </p:pic>
        </p:grpSp>
        <p:grpSp>
          <p:nvGrpSpPr>
            <p:cNvPr id="16" name="Group 15"/>
            <p:cNvGrpSpPr/>
            <p:nvPr/>
          </p:nvGrpSpPr>
          <p:grpSpPr>
            <a:xfrm>
              <a:off x="4708749" y="3653556"/>
              <a:ext cx="1098619" cy="935114"/>
              <a:chOff x="4996800" y="3060000"/>
              <a:chExt cx="1098619" cy="935114"/>
            </a:xfrm>
          </p:grpSpPr>
          <p:sp>
            <p:nvSpPr>
              <p:cNvPr id="18" name="Oval 17"/>
              <p:cNvSpPr/>
              <p:nvPr/>
            </p:nvSpPr>
            <p:spPr>
              <a:xfrm>
                <a:off x="4996800" y="3060000"/>
                <a:ext cx="1098619" cy="935114"/>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14994" y="3221619"/>
                <a:ext cx="685350" cy="685350"/>
              </a:xfrm>
              <a:prstGeom prst="rect">
                <a:avLst/>
              </a:prstGeom>
            </p:spPr>
          </p:pic>
        </p:grpSp>
        <p:grpSp>
          <p:nvGrpSpPr>
            <p:cNvPr id="28" name="Group 27"/>
            <p:cNvGrpSpPr/>
            <p:nvPr/>
          </p:nvGrpSpPr>
          <p:grpSpPr>
            <a:xfrm>
              <a:off x="6032665" y="1320117"/>
              <a:ext cx="919679" cy="772531"/>
              <a:chOff x="6032665" y="1320117"/>
              <a:chExt cx="919679" cy="772531"/>
            </a:xfrm>
          </p:grpSpPr>
          <p:sp>
            <p:nvSpPr>
              <p:cNvPr id="21" name="Oval 20"/>
              <p:cNvSpPr/>
              <p:nvPr/>
            </p:nvSpPr>
            <p:spPr>
              <a:xfrm>
                <a:off x="6032665" y="1320117"/>
                <a:ext cx="919679" cy="7725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3" name="Picture 2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6242912" y="1465805"/>
                <a:ext cx="478614" cy="478614"/>
              </a:xfrm>
              <a:prstGeom prst="rect">
                <a:avLst/>
              </a:prstGeom>
            </p:spPr>
          </p:pic>
        </p:grpSp>
        <p:grpSp>
          <p:nvGrpSpPr>
            <p:cNvPr id="2048" name="Group 2047"/>
            <p:cNvGrpSpPr/>
            <p:nvPr/>
          </p:nvGrpSpPr>
          <p:grpSpPr>
            <a:xfrm>
              <a:off x="7579737" y="2919013"/>
              <a:ext cx="714664" cy="600318"/>
              <a:chOff x="7579737" y="2919013"/>
              <a:chExt cx="714664" cy="600318"/>
            </a:xfrm>
          </p:grpSpPr>
          <p:sp>
            <p:nvSpPr>
              <p:cNvPr id="22" name="Oval 21"/>
              <p:cNvSpPr/>
              <p:nvPr/>
            </p:nvSpPr>
            <p:spPr>
              <a:xfrm>
                <a:off x="7579737" y="2919013"/>
                <a:ext cx="714664" cy="60031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7" name="Picture 2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727335" y="3009438"/>
                <a:ext cx="419467" cy="419467"/>
              </a:xfrm>
              <a:prstGeom prst="rect">
                <a:avLst/>
              </a:prstGeom>
            </p:spPr>
          </p:pic>
        </p:grpSp>
        <p:grpSp>
          <p:nvGrpSpPr>
            <p:cNvPr id="35" name="Group 34"/>
            <p:cNvGrpSpPr/>
            <p:nvPr/>
          </p:nvGrpSpPr>
          <p:grpSpPr>
            <a:xfrm>
              <a:off x="6595012" y="2995200"/>
              <a:ext cx="714664" cy="600318"/>
              <a:chOff x="7579737" y="2919013"/>
              <a:chExt cx="714664" cy="600318"/>
            </a:xfrm>
          </p:grpSpPr>
          <p:sp>
            <p:nvSpPr>
              <p:cNvPr id="36" name="Oval 35"/>
              <p:cNvSpPr/>
              <p:nvPr/>
            </p:nvSpPr>
            <p:spPr>
              <a:xfrm>
                <a:off x="7579737" y="2919013"/>
                <a:ext cx="714664" cy="60031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7" name="Picture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727335" y="3009438"/>
                <a:ext cx="419467" cy="419467"/>
              </a:xfrm>
              <a:prstGeom prst="rect">
                <a:avLst/>
              </a:prstGeom>
            </p:spPr>
          </p:pic>
        </p:grpSp>
        <p:grpSp>
          <p:nvGrpSpPr>
            <p:cNvPr id="38" name="Group 37"/>
            <p:cNvGrpSpPr/>
            <p:nvPr/>
          </p:nvGrpSpPr>
          <p:grpSpPr>
            <a:xfrm>
              <a:off x="7625944" y="3780880"/>
              <a:ext cx="714664" cy="600318"/>
              <a:chOff x="7579737" y="2919013"/>
              <a:chExt cx="714664" cy="600318"/>
            </a:xfrm>
          </p:grpSpPr>
          <p:sp>
            <p:nvSpPr>
              <p:cNvPr id="39" name="Oval 38"/>
              <p:cNvSpPr/>
              <p:nvPr/>
            </p:nvSpPr>
            <p:spPr>
              <a:xfrm>
                <a:off x="7579737" y="2919013"/>
                <a:ext cx="714664" cy="60031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0" name="Picture 3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727335" y="3009438"/>
                <a:ext cx="419467" cy="419467"/>
              </a:xfrm>
              <a:prstGeom prst="rect">
                <a:avLst/>
              </a:prstGeom>
            </p:spPr>
          </p:pic>
        </p:grpSp>
        <p:grpSp>
          <p:nvGrpSpPr>
            <p:cNvPr id="41" name="Group 40"/>
            <p:cNvGrpSpPr/>
            <p:nvPr/>
          </p:nvGrpSpPr>
          <p:grpSpPr>
            <a:xfrm>
              <a:off x="5046843" y="2402034"/>
              <a:ext cx="1222464" cy="1026871"/>
              <a:chOff x="5046843" y="2402034"/>
              <a:chExt cx="1222464" cy="1026871"/>
            </a:xfrm>
          </p:grpSpPr>
          <p:sp>
            <p:nvSpPr>
              <p:cNvPr id="42" name="Oval 41"/>
              <p:cNvSpPr/>
              <p:nvPr/>
            </p:nvSpPr>
            <p:spPr>
              <a:xfrm>
                <a:off x="5046843" y="2402034"/>
                <a:ext cx="1222464" cy="102687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3" name="Picture 4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64290" y="2499286"/>
                <a:ext cx="493365" cy="493365"/>
              </a:xfrm>
              <a:prstGeom prst="rect">
                <a:avLst/>
              </a:prstGeom>
            </p:spPr>
          </p:pic>
          <p:pic>
            <p:nvPicPr>
              <p:cNvPr id="44" name="Picture 4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5213128" y="2819315"/>
                <a:ext cx="502288" cy="502288"/>
              </a:xfrm>
              <a:prstGeom prst="rect">
                <a:avLst/>
              </a:prstGeom>
            </p:spPr>
          </p:pic>
        </p:grpSp>
      </p:grpSp>
      <p:sp>
        <p:nvSpPr>
          <p:cNvPr id="2049" name="Title 2048"/>
          <p:cNvSpPr>
            <a:spLocks noGrp="1"/>
          </p:cNvSpPr>
          <p:nvPr>
            <p:ph type="title"/>
          </p:nvPr>
        </p:nvSpPr>
        <p:spPr/>
        <p:txBody>
          <a:bodyPr/>
          <a:lstStyle/>
          <a:p>
            <a:r>
              <a:rPr lang="en-AU" dirty="0" smtClean="0"/>
              <a:t>Reserve selection</a:t>
            </a:r>
            <a:endParaRPr lang="en-AU" dirty="0"/>
          </a:p>
        </p:txBody>
      </p:sp>
    </p:spTree>
    <p:extLst>
      <p:ext uri="{BB962C8B-B14F-4D97-AF65-F5344CB8AC3E}">
        <p14:creationId xmlns:p14="http://schemas.microsoft.com/office/powerpoint/2010/main" val="149688776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Reserve selection</a:t>
            </a:r>
            <a:endParaRPr lang="en-AU" dirty="0"/>
          </a:p>
        </p:txBody>
      </p:sp>
      <p:sp>
        <p:nvSpPr>
          <p:cNvPr id="4" name="Rectangle 3"/>
          <p:cNvSpPr/>
          <p:nvPr/>
        </p:nvSpPr>
        <p:spPr>
          <a:xfrm>
            <a:off x="4209306" y="1245600"/>
            <a:ext cx="4380294" cy="3499200"/>
          </a:xfrm>
          <a:prstGeom prst="rect">
            <a:avLst/>
          </a:prstGeom>
          <a:solidFill>
            <a:schemeClr val="bg2">
              <a:lumMod val="60000"/>
              <a:lumOff val="40000"/>
            </a:schemeClr>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Oval 10"/>
          <p:cNvSpPr/>
          <p:nvPr/>
        </p:nvSpPr>
        <p:spPr>
          <a:xfrm>
            <a:off x="7162077" y="1522519"/>
            <a:ext cx="1204677" cy="1011929"/>
          </a:xfrm>
          <a:prstGeom prst="ellipse">
            <a:avLst/>
          </a:prstGeom>
          <a:solidFill>
            <a:srgbClr val="92D05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34149" y="1588402"/>
            <a:ext cx="470109" cy="470109"/>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86046" y="1844422"/>
            <a:ext cx="512315" cy="512315"/>
          </a:xfrm>
          <a:prstGeom prst="rect">
            <a:avLst/>
          </a:prstGeom>
        </p:spPr>
      </p:pic>
      <p:grpSp>
        <p:nvGrpSpPr>
          <p:cNvPr id="30" name="Group 29"/>
          <p:cNvGrpSpPr/>
          <p:nvPr/>
        </p:nvGrpSpPr>
        <p:grpSpPr>
          <a:xfrm>
            <a:off x="6257784" y="3791251"/>
            <a:ext cx="785385" cy="659723"/>
            <a:chOff x="6919200" y="3362400"/>
            <a:chExt cx="785385" cy="659723"/>
          </a:xfrm>
        </p:grpSpPr>
        <p:sp>
          <p:nvSpPr>
            <p:cNvPr id="12" name="Oval 11"/>
            <p:cNvSpPr/>
            <p:nvPr/>
          </p:nvSpPr>
          <p:spPr>
            <a:xfrm>
              <a:off x="6919200" y="3362400"/>
              <a:ext cx="785385" cy="659723"/>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82552" y="3465648"/>
              <a:ext cx="472932" cy="472932"/>
            </a:xfrm>
            <a:prstGeom prst="rect">
              <a:avLst/>
            </a:prstGeom>
          </p:spPr>
        </p:pic>
      </p:grpSp>
      <p:sp>
        <p:nvSpPr>
          <p:cNvPr id="5" name="Oval 4"/>
          <p:cNvSpPr/>
          <p:nvPr/>
        </p:nvSpPr>
        <p:spPr>
          <a:xfrm>
            <a:off x="4426942" y="1508740"/>
            <a:ext cx="1037330" cy="871357"/>
          </a:xfrm>
          <a:prstGeom prst="ellipse">
            <a:avLst/>
          </a:prstGeom>
          <a:solidFill>
            <a:srgbClr val="92D05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4871870" y="1568024"/>
            <a:ext cx="449100" cy="449100"/>
          </a:xfrm>
          <a:prstGeom prst="rect">
            <a:avLst/>
          </a:prstGeom>
        </p:spPr>
      </p:pic>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4494864" y="1872216"/>
            <a:ext cx="419467" cy="419467"/>
          </a:xfrm>
          <a:prstGeom prst="rect">
            <a:avLst/>
          </a:prstGeom>
        </p:spPr>
      </p:pic>
      <p:sp>
        <p:nvSpPr>
          <p:cNvPr id="18" name="Oval 17"/>
          <p:cNvSpPr/>
          <p:nvPr/>
        </p:nvSpPr>
        <p:spPr>
          <a:xfrm>
            <a:off x="4708749" y="3653556"/>
            <a:ext cx="1098619" cy="935114"/>
          </a:xfrm>
          <a:prstGeom prst="ellipse">
            <a:avLst/>
          </a:prstGeom>
          <a:solidFill>
            <a:srgbClr val="92D05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26943" y="3815175"/>
            <a:ext cx="685350" cy="685350"/>
          </a:xfrm>
          <a:prstGeom prst="rect">
            <a:avLst/>
          </a:prstGeom>
        </p:spPr>
      </p:pic>
      <p:grpSp>
        <p:nvGrpSpPr>
          <p:cNvPr id="28" name="Group 27"/>
          <p:cNvGrpSpPr/>
          <p:nvPr/>
        </p:nvGrpSpPr>
        <p:grpSpPr>
          <a:xfrm>
            <a:off x="6032665" y="1320117"/>
            <a:ext cx="919679" cy="772531"/>
            <a:chOff x="6032665" y="1320117"/>
            <a:chExt cx="919679" cy="772531"/>
          </a:xfrm>
        </p:grpSpPr>
        <p:sp>
          <p:nvSpPr>
            <p:cNvPr id="21" name="Oval 20"/>
            <p:cNvSpPr/>
            <p:nvPr/>
          </p:nvSpPr>
          <p:spPr>
            <a:xfrm>
              <a:off x="6032665" y="1320117"/>
              <a:ext cx="919679" cy="7725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3" name="Picture 2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6242912" y="1465805"/>
              <a:ext cx="478614" cy="478614"/>
            </a:xfrm>
            <a:prstGeom prst="rect">
              <a:avLst/>
            </a:prstGeom>
          </p:spPr>
        </p:pic>
      </p:grpSp>
      <p:grpSp>
        <p:nvGrpSpPr>
          <p:cNvPr id="2048" name="Group 2047"/>
          <p:cNvGrpSpPr/>
          <p:nvPr/>
        </p:nvGrpSpPr>
        <p:grpSpPr>
          <a:xfrm>
            <a:off x="7579737" y="2919013"/>
            <a:ext cx="714664" cy="600318"/>
            <a:chOff x="7579737" y="2919013"/>
            <a:chExt cx="714664" cy="600318"/>
          </a:xfrm>
        </p:grpSpPr>
        <p:sp>
          <p:nvSpPr>
            <p:cNvPr id="22" name="Oval 21"/>
            <p:cNvSpPr/>
            <p:nvPr/>
          </p:nvSpPr>
          <p:spPr>
            <a:xfrm>
              <a:off x="7579737" y="2919013"/>
              <a:ext cx="714664" cy="60031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7" name="Picture 2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727335" y="3009438"/>
              <a:ext cx="419467" cy="419467"/>
            </a:xfrm>
            <a:prstGeom prst="rect">
              <a:avLst/>
            </a:prstGeom>
          </p:spPr>
        </p:pic>
      </p:grpSp>
      <p:grpSp>
        <p:nvGrpSpPr>
          <p:cNvPr id="35" name="Group 34"/>
          <p:cNvGrpSpPr/>
          <p:nvPr/>
        </p:nvGrpSpPr>
        <p:grpSpPr>
          <a:xfrm>
            <a:off x="6595012" y="2995200"/>
            <a:ext cx="714664" cy="600318"/>
            <a:chOff x="7579737" y="2919013"/>
            <a:chExt cx="714664" cy="600318"/>
          </a:xfrm>
        </p:grpSpPr>
        <p:sp>
          <p:nvSpPr>
            <p:cNvPr id="36" name="Oval 35"/>
            <p:cNvSpPr/>
            <p:nvPr/>
          </p:nvSpPr>
          <p:spPr>
            <a:xfrm>
              <a:off x="7579737" y="2919013"/>
              <a:ext cx="714664" cy="60031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7" name="Picture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727335" y="3009438"/>
              <a:ext cx="419467" cy="419467"/>
            </a:xfrm>
            <a:prstGeom prst="rect">
              <a:avLst/>
            </a:prstGeom>
          </p:spPr>
        </p:pic>
      </p:grpSp>
      <p:grpSp>
        <p:nvGrpSpPr>
          <p:cNvPr id="38" name="Group 37"/>
          <p:cNvGrpSpPr/>
          <p:nvPr/>
        </p:nvGrpSpPr>
        <p:grpSpPr>
          <a:xfrm>
            <a:off x="7625944" y="3780880"/>
            <a:ext cx="714664" cy="600318"/>
            <a:chOff x="7579737" y="2919013"/>
            <a:chExt cx="714664" cy="600318"/>
          </a:xfrm>
        </p:grpSpPr>
        <p:sp>
          <p:nvSpPr>
            <p:cNvPr id="39" name="Oval 38"/>
            <p:cNvSpPr/>
            <p:nvPr/>
          </p:nvSpPr>
          <p:spPr>
            <a:xfrm>
              <a:off x="7579737" y="2919013"/>
              <a:ext cx="714664" cy="60031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0" name="Picture 3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727335" y="3009438"/>
              <a:ext cx="419467" cy="419467"/>
            </a:xfrm>
            <a:prstGeom prst="rect">
              <a:avLst/>
            </a:prstGeom>
          </p:spPr>
        </p:pic>
      </p:grpSp>
      <p:grpSp>
        <p:nvGrpSpPr>
          <p:cNvPr id="42" name="Group 41"/>
          <p:cNvGrpSpPr/>
          <p:nvPr/>
        </p:nvGrpSpPr>
        <p:grpSpPr>
          <a:xfrm>
            <a:off x="413098" y="1092518"/>
            <a:ext cx="3470502" cy="3526908"/>
            <a:chOff x="774255" y="966492"/>
            <a:chExt cx="3470502" cy="3526908"/>
          </a:xfrm>
        </p:grpSpPr>
        <p:pic>
          <p:nvPicPr>
            <p:cNvPr id="43" name="Picture 8" descr="Image result for cut cost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61414" y="966492"/>
              <a:ext cx="2496185" cy="2496185"/>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43"/>
            <p:cNvSpPr txBox="1"/>
            <p:nvPr/>
          </p:nvSpPr>
          <p:spPr>
            <a:xfrm>
              <a:off x="774255" y="3293071"/>
              <a:ext cx="3470502" cy="1200329"/>
            </a:xfrm>
            <a:prstGeom prst="rect">
              <a:avLst/>
            </a:prstGeom>
            <a:noFill/>
          </p:spPr>
          <p:txBody>
            <a:bodyPr wrap="none" rtlCol="0">
              <a:spAutoFit/>
            </a:bodyPr>
            <a:lstStyle/>
            <a:p>
              <a:pPr algn="ctr"/>
              <a:r>
                <a:rPr lang="en-AU" sz="3600" dirty="0" smtClean="0"/>
                <a:t>Minimize cost</a:t>
              </a:r>
            </a:p>
            <a:p>
              <a:pPr algn="ctr"/>
              <a:r>
                <a:rPr lang="en-AU" sz="3600" dirty="0" smtClean="0"/>
                <a:t>subject to targets</a:t>
              </a:r>
              <a:endParaRPr lang="en-AU" sz="3600" dirty="0"/>
            </a:p>
          </p:txBody>
        </p:sp>
      </p:grpSp>
      <p:grpSp>
        <p:nvGrpSpPr>
          <p:cNvPr id="45" name="Group 44"/>
          <p:cNvGrpSpPr/>
          <p:nvPr/>
        </p:nvGrpSpPr>
        <p:grpSpPr>
          <a:xfrm>
            <a:off x="5046843" y="2402034"/>
            <a:ext cx="1222464" cy="1026871"/>
            <a:chOff x="5046843" y="2402034"/>
            <a:chExt cx="1222464" cy="1026871"/>
          </a:xfrm>
        </p:grpSpPr>
        <p:sp>
          <p:nvSpPr>
            <p:cNvPr id="46" name="Oval 45"/>
            <p:cNvSpPr/>
            <p:nvPr/>
          </p:nvSpPr>
          <p:spPr>
            <a:xfrm>
              <a:off x="5046843" y="2402034"/>
              <a:ext cx="1222464" cy="102687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7" name="Picture 4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64290" y="2499286"/>
              <a:ext cx="493365" cy="493365"/>
            </a:xfrm>
            <a:prstGeom prst="rect">
              <a:avLst/>
            </a:prstGeom>
          </p:spPr>
        </p:pic>
        <p:pic>
          <p:nvPicPr>
            <p:cNvPr id="48" name="Picture 4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5213128" y="2819315"/>
              <a:ext cx="502288" cy="502288"/>
            </a:xfrm>
            <a:prstGeom prst="rect">
              <a:avLst/>
            </a:prstGeom>
          </p:spPr>
        </p:pic>
      </p:grpSp>
    </p:spTree>
    <p:extLst>
      <p:ext uri="{BB962C8B-B14F-4D97-AF65-F5344CB8AC3E}">
        <p14:creationId xmlns:p14="http://schemas.microsoft.com/office/powerpoint/2010/main" val="70847914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Reserve selection</a:t>
            </a:r>
            <a:endParaRPr lang="en-AU" dirty="0"/>
          </a:p>
        </p:txBody>
      </p:sp>
      <p:sp>
        <p:nvSpPr>
          <p:cNvPr id="4" name="Rectangle 3"/>
          <p:cNvSpPr/>
          <p:nvPr/>
        </p:nvSpPr>
        <p:spPr>
          <a:xfrm>
            <a:off x="4209306" y="1245600"/>
            <a:ext cx="4380294" cy="3499200"/>
          </a:xfrm>
          <a:prstGeom prst="rect">
            <a:avLst/>
          </a:prstGeom>
          <a:solidFill>
            <a:schemeClr val="bg2">
              <a:lumMod val="60000"/>
              <a:lumOff val="40000"/>
            </a:schemeClr>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Oval 10"/>
          <p:cNvSpPr/>
          <p:nvPr/>
        </p:nvSpPr>
        <p:spPr>
          <a:xfrm>
            <a:off x="7162077" y="1522519"/>
            <a:ext cx="1204677" cy="1011929"/>
          </a:xfrm>
          <a:prstGeom prst="ellipse">
            <a:avLst/>
          </a:prstGeom>
          <a:solidFill>
            <a:srgbClr val="92D050"/>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34149" y="1588402"/>
            <a:ext cx="470109" cy="470109"/>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86046" y="1844422"/>
            <a:ext cx="512315" cy="512315"/>
          </a:xfrm>
          <a:prstGeom prst="rect">
            <a:avLst/>
          </a:prstGeom>
        </p:spPr>
      </p:pic>
      <p:grpSp>
        <p:nvGrpSpPr>
          <p:cNvPr id="30" name="Group 29"/>
          <p:cNvGrpSpPr/>
          <p:nvPr/>
        </p:nvGrpSpPr>
        <p:grpSpPr>
          <a:xfrm>
            <a:off x="6257784" y="3791251"/>
            <a:ext cx="785385" cy="659723"/>
            <a:chOff x="6919200" y="3362400"/>
            <a:chExt cx="785385" cy="659723"/>
          </a:xfrm>
        </p:grpSpPr>
        <p:sp>
          <p:nvSpPr>
            <p:cNvPr id="12" name="Oval 11"/>
            <p:cNvSpPr/>
            <p:nvPr/>
          </p:nvSpPr>
          <p:spPr>
            <a:xfrm>
              <a:off x="6919200" y="3362400"/>
              <a:ext cx="785385" cy="659723"/>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82552" y="3465648"/>
              <a:ext cx="472932" cy="472932"/>
            </a:xfrm>
            <a:prstGeom prst="rect">
              <a:avLst/>
            </a:prstGeom>
          </p:spPr>
        </p:pic>
      </p:grpSp>
      <p:sp>
        <p:nvSpPr>
          <p:cNvPr id="5" name="Oval 4"/>
          <p:cNvSpPr/>
          <p:nvPr/>
        </p:nvSpPr>
        <p:spPr>
          <a:xfrm>
            <a:off x="4426942" y="1508740"/>
            <a:ext cx="1037330" cy="871357"/>
          </a:xfrm>
          <a:prstGeom prst="ellipse">
            <a:avLst/>
          </a:prstGeom>
          <a:solidFill>
            <a:srgbClr val="92D050"/>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3" name="Picture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4871870" y="1568024"/>
            <a:ext cx="449100" cy="449100"/>
          </a:xfrm>
          <a:prstGeom prst="rect">
            <a:avLst/>
          </a:prstGeom>
        </p:spPr>
      </p:pic>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4494864" y="1872216"/>
            <a:ext cx="419467" cy="419467"/>
          </a:xfrm>
          <a:prstGeom prst="rect">
            <a:avLst/>
          </a:prstGeom>
        </p:spPr>
      </p:pic>
      <p:sp>
        <p:nvSpPr>
          <p:cNvPr id="18" name="Oval 17"/>
          <p:cNvSpPr/>
          <p:nvPr/>
        </p:nvSpPr>
        <p:spPr>
          <a:xfrm>
            <a:off x="4708749" y="3653556"/>
            <a:ext cx="1098619" cy="935114"/>
          </a:xfrm>
          <a:prstGeom prst="ellipse">
            <a:avLst/>
          </a:prstGeom>
          <a:solidFill>
            <a:srgbClr val="92D050"/>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9" name="Picture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26943" y="3815175"/>
            <a:ext cx="685350" cy="685350"/>
          </a:xfrm>
          <a:prstGeom prst="rect">
            <a:avLst/>
          </a:prstGeom>
        </p:spPr>
      </p:pic>
      <p:grpSp>
        <p:nvGrpSpPr>
          <p:cNvPr id="28" name="Group 27"/>
          <p:cNvGrpSpPr/>
          <p:nvPr/>
        </p:nvGrpSpPr>
        <p:grpSpPr>
          <a:xfrm>
            <a:off x="6032665" y="1320117"/>
            <a:ext cx="919679" cy="772531"/>
            <a:chOff x="6032665" y="1320117"/>
            <a:chExt cx="919679" cy="772531"/>
          </a:xfrm>
        </p:grpSpPr>
        <p:sp>
          <p:nvSpPr>
            <p:cNvPr id="21" name="Oval 20"/>
            <p:cNvSpPr/>
            <p:nvPr/>
          </p:nvSpPr>
          <p:spPr>
            <a:xfrm>
              <a:off x="6032665" y="1320117"/>
              <a:ext cx="919679" cy="7725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3" name="Picture 2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6242912" y="1465805"/>
              <a:ext cx="478614" cy="478614"/>
            </a:xfrm>
            <a:prstGeom prst="rect">
              <a:avLst/>
            </a:prstGeom>
          </p:spPr>
        </p:pic>
      </p:grpSp>
      <p:grpSp>
        <p:nvGrpSpPr>
          <p:cNvPr id="2048" name="Group 2047"/>
          <p:cNvGrpSpPr/>
          <p:nvPr/>
        </p:nvGrpSpPr>
        <p:grpSpPr>
          <a:xfrm>
            <a:off x="7579737" y="2919013"/>
            <a:ext cx="714664" cy="600318"/>
            <a:chOff x="7579737" y="2919013"/>
            <a:chExt cx="714664" cy="600318"/>
          </a:xfrm>
        </p:grpSpPr>
        <p:sp>
          <p:nvSpPr>
            <p:cNvPr id="22" name="Oval 21"/>
            <p:cNvSpPr/>
            <p:nvPr/>
          </p:nvSpPr>
          <p:spPr>
            <a:xfrm>
              <a:off x="7579737" y="2919013"/>
              <a:ext cx="714664" cy="60031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7" name="Picture 2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727335" y="3009438"/>
              <a:ext cx="419467" cy="419467"/>
            </a:xfrm>
            <a:prstGeom prst="rect">
              <a:avLst/>
            </a:prstGeom>
          </p:spPr>
        </p:pic>
      </p:grpSp>
      <p:grpSp>
        <p:nvGrpSpPr>
          <p:cNvPr id="35" name="Group 34"/>
          <p:cNvGrpSpPr/>
          <p:nvPr/>
        </p:nvGrpSpPr>
        <p:grpSpPr>
          <a:xfrm>
            <a:off x="6595012" y="2995200"/>
            <a:ext cx="714664" cy="600318"/>
            <a:chOff x="7579737" y="2919013"/>
            <a:chExt cx="714664" cy="600318"/>
          </a:xfrm>
        </p:grpSpPr>
        <p:sp>
          <p:nvSpPr>
            <p:cNvPr id="36" name="Oval 35"/>
            <p:cNvSpPr/>
            <p:nvPr/>
          </p:nvSpPr>
          <p:spPr>
            <a:xfrm>
              <a:off x="7579737" y="2919013"/>
              <a:ext cx="714664" cy="60031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7" name="Picture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727335" y="3009438"/>
              <a:ext cx="419467" cy="419467"/>
            </a:xfrm>
            <a:prstGeom prst="rect">
              <a:avLst/>
            </a:prstGeom>
          </p:spPr>
        </p:pic>
      </p:grpSp>
      <p:grpSp>
        <p:nvGrpSpPr>
          <p:cNvPr id="38" name="Group 37"/>
          <p:cNvGrpSpPr/>
          <p:nvPr/>
        </p:nvGrpSpPr>
        <p:grpSpPr>
          <a:xfrm>
            <a:off x="7625944" y="3780880"/>
            <a:ext cx="714664" cy="600318"/>
            <a:chOff x="7579737" y="2919013"/>
            <a:chExt cx="714664" cy="600318"/>
          </a:xfrm>
        </p:grpSpPr>
        <p:sp>
          <p:nvSpPr>
            <p:cNvPr id="39" name="Oval 38"/>
            <p:cNvSpPr/>
            <p:nvPr/>
          </p:nvSpPr>
          <p:spPr>
            <a:xfrm>
              <a:off x="7579737" y="2919013"/>
              <a:ext cx="714664" cy="60031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0" name="Picture 3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7727335" y="3009438"/>
              <a:ext cx="419467" cy="419467"/>
            </a:xfrm>
            <a:prstGeom prst="rect">
              <a:avLst/>
            </a:prstGeom>
          </p:spPr>
        </p:pic>
      </p:grpSp>
      <p:grpSp>
        <p:nvGrpSpPr>
          <p:cNvPr id="42" name="Group 41"/>
          <p:cNvGrpSpPr/>
          <p:nvPr/>
        </p:nvGrpSpPr>
        <p:grpSpPr>
          <a:xfrm>
            <a:off x="413098" y="1092518"/>
            <a:ext cx="3470502" cy="3526908"/>
            <a:chOff x="774255" y="966492"/>
            <a:chExt cx="3470502" cy="3526908"/>
          </a:xfrm>
        </p:grpSpPr>
        <p:pic>
          <p:nvPicPr>
            <p:cNvPr id="43" name="Picture 8" descr="Image result for cut cost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61414" y="966492"/>
              <a:ext cx="2496185" cy="2496185"/>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43"/>
            <p:cNvSpPr txBox="1"/>
            <p:nvPr/>
          </p:nvSpPr>
          <p:spPr>
            <a:xfrm>
              <a:off x="774255" y="3293071"/>
              <a:ext cx="3470502" cy="1200329"/>
            </a:xfrm>
            <a:prstGeom prst="rect">
              <a:avLst/>
            </a:prstGeom>
            <a:noFill/>
          </p:spPr>
          <p:txBody>
            <a:bodyPr wrap="none" rtlCol="0">
              <a:spAutoFit/>
            </a:bodyPr>
            <a:lstStyle/>
            <a:p>
              <a:pPr algn="ctr"/>
              <a:r>
                <a:rPr lang="en-AU" sz="3600" dirty="0" smtClean="0"/>
                <a:t>Minimize cost</a:t>
              </a:r>
            </a:p>
            <a:p>
              <a:pPr algn="ctr"/>
              <a:r>
                <a:rPr lang="en-AU" sz="3600" dirty="0" smtClean="0"/>
                <a:t>subject to targets</a:t>
              </a:r>
              <a:endParaRPr lang="en-AU" sz="3600" dirty="0"/>
            </a:p>
          </p:txBody>
        </p:sp>
      </p:grpSp>
      <p:grpSp>
        <p:nvGrpSpPr>
          <p:cNvPr id="45" name="Group 44"/>
          <p:cNvGrpSpPr/>
          <p:nvPr/>
        </p:nvGrpSpPr>
        <p:grpSpPr>
          <a:xfrm>
            <a:off x="5046843" y="2402034"/>
            <a:ext cx="1222464" cy="1026871"/>
            <a:chOff x="5046843" y="2402034"/>
            <a:chExt cx="1222464" cy="1026871"/>
          </a:xfrm>
        </p:grpSpPr>
        <p:sp>
          <p:nvSpPr>
            <p:cNvPr id="46" name="Oval 45"/>
            <p:cNvSpPr/>
            <p:nvPr/>
          </p:nvSpPr>
          <p:spPr>
            <a:xfrm>
              <a:off x="5046843" y="2402034"/>
              <a:ext cx="1222464" cy="102687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7" name="Picture 4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64290" y="2499286"/>
              <a:ext cx="493365" cy="493365"/>
            </a:xfrm>
            <a:prstGeom prst="rect">
              <a:avLst/>
            </a:prstGeom>
          </p:spPr>
        </p:pic>
        <p:pic>
          <p:nvPicPr>
            <p:cNvPr id="48" name="Picture 4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5213128" y="2819315"/>
              <a:ext cx="502288" cy="502288"/>
            </a:xfrm>
            <a:prstGeom prst="rect">
              <a:avLst/>
            </a:prstGeom>
          </p:spPr>
        </p:pic>
      </p:grpSp>
    </p:spTree>
    <p:extLst>
      <p:ext uri="{BB962C8B-B14F-4D97-AF65-F5344CB8AC3E}">
        <p14:creationId xmlns:p14="http://schemas.microsoft.com/office/powerpoint/2010/main" val="308246231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r="24436" b="50700"/>
          <a:stretch/>
        </p:blipFill>
        <p:spPr>
          <a:xfrm>
            <a:off x="203535" y="1216493"/>
            <a:ext cx="6492539" cy="2641996"/>
          </a:xfrm>
          <a:prstGeom prst="rect">
            <a:avLst/>
          </a:prstGeom>
        </p:spPr>
      </p:pic>
      <p:sp>
        <p:nvSpPr>
          <p:cNvPr id="2" name="Title 1"/>
          <p:cNvSpPr>
            <a:spLocks noGrp="1"/>
          </p:cNvSpPr>
          <p:nvPr>
            <p:ph type="title"/>
          </p:nvPr>
        </p:nvSpPr>
        <p:spPr/>
        <p:txBody>
          <a:bodyPr/>
          <a:lstStyle/>
          <a:p>
            <a:r>
              <a:rPr lang="en-AU" dirty="0" smtClean="0"/>
              <a:t>Priority areas for protection</a:t>
            </a:r>
            <a:endParaRPr lang="en-AU" dirty="0"/>
          </a:p>
        </p:txBody>
      </p:sp>
      <p:sp>
        <p:nvSpPr>
          <p:cNvPr id="7" name="Rectangle 6"/>
          <p:cNvSpPr/>
          <p:nvPr/>
        </p:nvSpPr>
        <p:spPr>
          <a:xfrm>
            <a:off x="561975" y="1562100"/>
            <a:ext cx="438150" cy="381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l="78327" t="25138" r="-80" b="35087"/>
          <a:stretch/>
        </p:blipFill>
        <p:spPr>
          <a:xfrm>
            <a:off x="6696074" y="1216493"/>
            <a:ext cx="2316676" cy="2641996"/>
          </a:xfrm>
          <a:prstGeom prst="rect">
            <a:avLst/>
          </a:prstGeom>
        </p:spPr>
      </p:pic>
      <p:sp>
        <p:nvSpPr>
          <p:cNvPr id="9" name="TextBox 8"/>
          <p:cNvSpPr txBox="1"/>
          <p:nvPr/>
        </p:nvSpPr>
        <p:spPr>
          <a:xfrm>
            <a:off x="203535" y="4123686"/>
            <a:ext cx="8929624" cy="461665"/>
          </a:xfrm>
          <a:prstGeom prst="rect">
            <a:avLst/>
          </a:prstGeom>
          <a:noFill/>
        </p:spPr>
        <p:txBody>
          <a:bodyPr wrap="none" rtlCol="0">
            <a:spAutoFit/>
          </a:bodyPr>
          <a:lstStyle/>
          <a:p>
            <a:r>
              <a:rPr lang="en-AU" sz="2400" dirty="0" smtClean="0"/>
              <a:t>34.6 % of the Earth land when combined with existing protected areas</a:t>
            </a:r>
            <a:endParaRPr lang="en-AU" sz="2400" dirty="0"/>
          </a:p>
        </p:txBody>
      </p:sp>
    </p:spTree>
    <p:extLst>
      <p:ext uri="{BB962C8B-B14F-4D97-AF65-F5344CB8AC3E}">
        <p14:creationId xmlns:p14="http://schemas.microsoft.com/office/powerpoint/2010/main" val="35793814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1318021"/>
          </a:xfrm>
        </p:spPr>
        <p:txBody>
          <a:bodyPr>
            <a:normAutofit/>
          </a:bodyPr>
          <a:lstStyle/>
          <a:p>
            <a:r>
              <a:rPr lang="en-AU" sz="3600" dirty="0" smtClean="0"/>
              <a:t>What if we didn’t account for environmental conditions?</a:t>
            </a:r>
            <a:endParaRPr lang="en-AU" sz="3600" dirty="0"/>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165" t="52620" r="24601" b="-144"/>
          <a:stretch/>
        </p:blipFill>
        <p:spPr>
          <a:xfrm>
            <a:off x="225598" y="1581151"/>
            <a:ext cx="8692803" cy="3409950"/>
          </a:xfrm>
          <a:prstGeom prst="rect">
            <a:avLst/>
          </a:prstGeom>
        </p:spPr>
      </p:pic>
      <p:sp>
        <p:nvSpPr>
          <p:cNvPr id="6" name="Rectangle 5"/>
          <p:cNvSpPr/>
          <p:nvPr/>
        </p:nvSpPr>
        <p:spPr>
          <a:xfrm>
            <a:off x="914400" y="2038350"/>
            <a:ext cx="438150" cy="381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058980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865" y="59931"/>
            <a:ext cx="8959645" cy="1135626"/>
          </a:xfrm>
        </p:spPr>
        <p:txBody>
          <a:bodyPr>
            <a:noAutofit/>
          </a:bodyPr>
          <a:lstStyle/>
          <a:p>
            <a:r>
              <a:rPr lang="en-AU" sz="4000" dirty="0" smtClean="0"/>
              <a:t>Take home messages</a:t>
            </a:r>
            <a:endParaRPr lang="en-AU" sz="4000" dirty="0"/>
          </a:p>
        </p:txBody>
      </p:sp>
      <p:sp>
        <p:nvSpPr>
          <p:cNvPr id="3" name="Content Placeholder 2"/>
          <p:cNvSpPr>
            <a:spLocks noGrp="1"/>
          </p:cNvSpPr>
          <p:nvPr>
            <p:ph idx="1"/>
          </p:nvPr>
        </p:nvSpPr>
        <p:spPr>
          <a:xfrm>
            <a:off x="457200" y="1355010"/>
            <a:ext cx="5181600" cy="3690504"/>
          </a:xfrm>
        </p:spPr>
        <p:txBody>
          <a:bodyPr>
            <a:normAutofit fontScale="85000" lnSpcReduction="20000"/>
          </a:bodyPr>
          <a:lstStyle/>
          <a:p>
            <a:r>
              <a:rPr lang="en-AU" dirty="0" smtClean="0"/>
              <a:t>Current protected area system is insufficient</a:t>
            </a:r>
            <a:endParaRPr lang="en-AU" dirty="0"/>
          </a:p>
          <a:p>
            <a:endParaRPr lang="en-AU" dirty="0" smtClean="0"/>
          </a:p>
          <a:p>
            <a:r>
              <a:rPr lang="en-AU" dirty="0" smtClean="0"/>
              <a:t>More protected areas are needed to fill the gaps</a:t>
            </a:r>
          </a:p>
          <a:p>
            <a:endParaRPr lang="en-AU" dirty="0"/>
          </a:p>
          <a:p>
            <a:r>
              <a:rPr lang="en-AU" dirty="0" smtClean="0"/>
              <a:t>Future conservation efforts need to explicitly account for environmental variation</a:t>
            </a:r>
          </a:p>
        </p:txBody>
      </p:sp>
      <p:pic>
        <p:nvPicPr>
          <p:cNvPr id="6" name="Picture 2" descr="Image result for critically endangered speci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3476" y="3005138"/>
            <a:ext cx="3643312" cy="241935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mage result for critically endangered species"/>
          <p:cNvPicPr>
            <a:picLocks noChangeAspect="1" noChangeArrowheads="1"/>
          </p:cNvPicPr>
          <p:nvPr/>
        </p:nvPicPr>
        <p:blipFill rotWithShape="1">
          <a:blip r:embed="rId3">
            <a:extLst>
              <a:ext uri="{28A0092B-C50C-407E-A947-70E740481C1C}">
                <a14:useLocalDpi xmlns:a14="http://schemas.microsoft.com/office/drawing/2010/main" val="0"/>
              </a:ext>
            </a:extLst>
          </a:blip>
          <a:srcRect l="5955" t="8409" b="14094"/>
          <a:stretch/>
        </p:blipFill>
        <p:spPr bwMode="auto">
          <a:xfrm>
            <a:off x="6210300" y="1189037"/>
            <a:ext cx="2959101" cy="1828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15654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lack And White Birds Silhouette Fresh HD Wallpape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36512" y="-748022"/>
            <a:ext cx="10236982" cy="6398114"/>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p:cNvGrpSpPr/>
          <p:nvPr/>
        </p:nvGrpSpPr>
        <p:grpSpPr>
          <a:xfrm>
            <a:off x="217015" y="87474"/>
            <a:ext cx="6195461" cy="596462"/>
            <a:chOff x="217012" y="116632"/>
            <a:chExt cx="6195461" cy="795284"/>
          </a:xfrm>
        </p:grpSpPr>
        <p:pic>
          <p:nvPicPr>
            <p:cNvPr id="3" name="Picture 2" descr="C:\Users\jhanson\Downloads\1467354618_f0e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7012" y="116632"/>
              <a:ext cx="682580" cy="78009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075756" y="214289"/>
              <a:ext cx="5336717" cy="697627"/>
            </a:xfrm>
            <a:prstGeom prst="rect">
              <a:avLst/>
            </a:prstGeom>
            <a:noFill/>
          </p:spPr>
          <p:txBody>
            <a:bodyPr wrap="none" rtlCol="0">
              <a:spAutoFit/>
            </a:bodyPr>
            <a:lstStyle/>
            <a:p>
              <a:r>
                <a:rPr lang="en-AU" sz="2800" b="1" dirty="0">
                  <a:solidFill>
                    <a:schemeClr val="bg1"/>
                  </a:solidFill>
                </a:rPr>
                <a:t>j</a:t>
              </a:r>
              <a:r>
                <a:rPr lang="en-AU" sz="2800" b="1" dirty="0" smtClean="0">
                  <a:solidFill>
                    <a:schemeClr val="bg1"/>
                  </a:solidFill>
                </a:rPr>
                <a:t>effrey.hanson@uqconnect.edu.au</a:t>
              </a:r>
              <a:endParaRPr lang="en-AU" sz="2800" b="1" dirty="0">
                <a:solidFill>
                  <a:schemeClr val="bg1"/>
                </a:solidFill>
              </a:endParaRPr>
            </a:p>
          </p:txBody>
        </p:sp>
      </p:grpSp>
      <p:grpSp>
        <p:nvGrpSpPr>
          <p:cNvPr id="2" name="Group 1"/>
          <p:cNvGrpSpPr/>
          <p:nvPr/>
        </p:nvGrpSpPr>
        <p:grpSpPr>
          <a:xfrm>
            <a:off x="217012" y="1527112"/>
            <a:ext cx="3947978" cy="563833"/>
            <a:chOff x="211764" y="1168251"/>
            <a:chExt cx="3947978" cy="751776"/>
          </a:xfrm>
        </p:grpSpPr>
        <p:pic>
          <p:nvPicPr>
            <p:cNvPr id="5" name="Picture 4" descr="C:\Users\jhanson\Downloads\1467354784_web.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1764" y="1168251"/>
              <a:ext cx="693077" cy="69307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075756" y="1222402"/>
              <a:ext cx="3083986" cy="697625"/>
            </a:xfrm>
            <a:prstGeom prst="rect">
              <a:avLst/>
            </a:prstGeom>
            <a:noFill/>
          </p:spPr>
          <p:txBody>
            <a:bodyPr wrap="none" rtlCol="0">
              <a:spAutoFit/>
            </a:bodyPr>
            <a:lstStyle/>
            <a:p>
              <a:r>
                <a:rPr lang="en-AU" sz="2800" b="1" dirty="0" smtClean="0">
                  <a:solidFill>
                    <a:schemeClr val="bg1"/>
                  </a:solidFill>
                </a:rPr>
                <a:t>jeffrey-hanson.com</a:t>
              </a:r>
              <a:endParaRPr lang="en-AU" sz="2000" b="1" dirty="0">
                <a:solidFill>
                  <a:schemeClr val="bg1"/>
                </a:solidFill>
              </a:endParaRPr>
            </a:p>
          </p:txBody>
        </p:sp>
      </p:grpSp>
      <p:grpSp>
        <p:nvGrpSpPr>
          <p:cNvPr id="9" name="Group 8"/>
          <p:cNvGrpSpPr/>
          <p:nvPr/>
        </p:nvGrpSpPr>
        <p:grpSpPr>
          <a:xfrm>
            <a:off x="217012" y="805043"/>
            <a:ext cx="5000964" cy="600962"/>
            <a:chOff x="162258" y="2132856"/>
            <a:chExt cx="5000964" cy="801283"/>
          </a:xfrm>
        </p:grpSpPr>
        <p:pic>
          <p:nvPicPr>
            <p:cNvPr id="4" name="Picture 3" descr="C:\Users\jhanson\Downloads\1467354717_github.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2258" y="2132856"/>
              <a:ext cx="792088" cy="79208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075756" y="2236512"/>
              <a:ext cx="4087466" cy="697627"/>
            </a:xfrm>
            <a:prstGeom prst="rect">
              <a:avLst/>
            </a:prstGeom>
            <a:noFill/>
          </p:spPr>
          <p:txBody>
            <a:bodyPr wrap="none" rtlCol="0">
              <a:spAutoFit/>
            </a:bodyPr>
            <a:lstStyle/>
            <a:p>
              <a:r>
                <a:rPr lang="en-AU" sz="2800" b="1" dirty="0" smtClean="0">
                  <a:solidFill>
                    <a:schemeClr val="bg1"/>
                  </a:solidFill>
                </a:rPr>
                <a:t>github.com/</a:t>
              </a:r>
              <a:r>
                <a:rPr lang="en-AU" sz="2800" b="1" dirty="0" err="1" smtClean="0">
                  <a:solidFill>
                    <a:schemeClr val="bg1"/>
                  </a:solidFill>
                </a:rPr>
                <a:t>jeffreyhanson</a:t>
              </a:r>
              <a:endParaRPr lang="en-AU" sz="2000" b="1" dirty="0">
                <a:solidFill>
                  <a:schemeClr val="bg1"/>
                </a:solidFill>
              </a:endParaRPr>
            </a:p>
          </p:txBody>
        </p:sp>
      </p:grpSp>
    </p:spTree>
    <p:extLst>
      <p:ext uri="{BB962C8B-B14F-4D97-AF65-F5344CB8AC3E}">
        <p14:creationId xmlns:p14="http://schemas.microsoft.com/office/powerpoint/2010/main" val="42896417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smtClean="0"/>
              <a:t>Protected areas</a:t>
            </a:r>
            <a:endParaRPr lang="en-AU" b="1" dirty="0"/>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1404" t="13643" r="1501" b="13136"/>
          <a:stretch/>
        </p:blipFill>
        <p:spPr>
          <a:xfrm>
            <a:off x="389248" y="1271908"/>
            <a:ext cx="8365504" cy="3520097"/>
          </a:xfrm>
          <a:prstGeom prst="rect">
            <a:avLst/>
          </a:prstGeom>
        </p:spPr>
      </p:pic>
    </p:spTree>
    <p:extLst>
      <p:ext uri="{BB962C8B-B14F-4D97-AF65-F5344CB8AC3E}">
        <p14:creationId xmlns:p14="http://schemas.microsoft.com/office/powerpoint/2010/main" val="11983648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b="1" dirty="0" smtClean="0"/>
              <a:t>Local adaptation</a:t>
            </a:r>
            <a:endParaRPr lang="en-AU" b="1" dirty="0"/>
          </a:p>
        </p:txBody>
      </p:sp>
      <p:grpSp>
        <p:nvGrpSpPr>
          <p:cNvPr id="45" name="Group 44"/>
          <p:cNvGrpSpPr/>
          <p:nvPr/>
        </p:nvGrpSpPr>
        <p:grpSpPr>
          <a:xfrm>
            <a:off x="860310" y="1246908"/>
            <a:ext cx="7507618" cy="3488236"/>
            <a:chOff x="4190346" y="1026746"/>
            <a:chExt cx="4718982" cy="1261709"/>
          </a:xfrm>
        </p:grpSpPr>
        <p:sp>
          <p:nvSpPr>
            <p:cNvPr id="7" name="TextBox 6"/>
            <p:cNvSpPr txBox="1"/>
            <p:nvPr/>
          </p:nvSpPr>
          <p:spPr>
            <a:xfrm>
              <a:off x="4190346" y="1026746"/>
              <a:ext cx="2114357" cy="233781"/>
            </a:xfrm>
            <a:prstGeom prst="rect">
              <a:avLst/>
            </a:prstGeom>
            <a:noFill/>
          </p:spPr>
          <p:txBody>
            <a:bodyPr wrap="square" rtlCol="0">
              <a:spAutoFit/>
            </a:bodyPr>
            <a:lstStyle/>
            <a:p>
              <a:r>
                <a:rPr lang="en-AU" sz="3600" dirty="0" smtClean="0">
                  <a:solidFill>
                    <a:srgbClr val="FF0000"/>
                  </a:solidFill>
                </a:rPr>
                <a:t>Species range</a:t>
              </a:r>
              <a:endParaRPr lang="en-AU" sz="3600" dirty="0">
                <a:solidFill>
                  <a:srgbClr val="FF0000"/>
                </a:solidFill>
              </a:endParaRPr>
            </a:p>
          </p:txBody>
        </p:sp>
        <p:grpSp>
          <p:nvGrpSpPr>
            <p:cNvPr id="8" name="Group 7"/>
            <p:cNvGrpSpPr/>
            <p:nvPr/>
          </p:nvGrpSpPr>
          <p:grpSpPr>
            <a:xfrm>
              <a:off x="4556159" y="1362332"/>
              <a:ext cx="4353169" cy="926123"/>
              <a:chOff x="7126779" y="1060500"/>
              <a:chExt cx="4353169" cy="1234831"/>
            </a:xfrm>
            <a:gradFill flip="none" rotWithShape="1">
              <a:gsLst>
                <a:gs pos="0">
                  <a:schemeClr val="accent6">
                    <a:lumMod val="20000"/>
                    <a:lumOff val="80000"/>
                  </a:schemeClr>
                </a:gs>
                <a:gs pos="100000">
                  <a:srgbClr val="002060"/>
                </a:gs>
              </a:gsLst>
              <a:lin ang="0" scaled="1"/>
              <a:tileRect/>
            </a:gradFill>
          </p:grpSpPr>
          <p:sp>
            <p:nvSpPr>
              <p:cNvPr id="32" name="Oval 31"/>
              <p:cNvSpPr/>
              <p:nvPr/>
            </p:nvSpPr>
            <p:spPr>
              <a:xfrm>
                <a:off x="7126779" y="1060500"/>
                <a:ext cx="4353169" cy="1234831"/>
              </a:xfrm>
              <a:prstGeom prst="ellipse">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3" name="Oval 32"/>
              <p:cNvSpPr/>
              <p:nvPr/>
            </p:nvSpPr>
            <p:spPr>
              <a:xfrm>
                <a:off x="7550726" y="1471142"/>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4" name="Oval 33"/>
              <p:cNvSpPr/>
              <p:nvPr/>
            </p:nvSpPr>
            <p:spPr>
              <a:xfrm>
                <a:off x="8500591" y="1848730"/>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5" name="Oval 34"/>
              <p:cNvSpPr/>
              <p:nvPr/>
            </p:nvSpPr>
            <p:spPr>
              <a:xfrm>
                <a:off x="8912981" y="1811350"/>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 name="Oval 35"/>
              <p:cNvSpPr/>
              <p:nvPr/>
            </p:nvSpPr>
            <p:spPr>
              <a:xfrm>
                <a:off x="9167954" y="1338869"/>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Oval 36"/>
              <p:cNvSpPr/>
              <p:nvPr/>
            </p:nvSpPr>
            <p:spPr>
              <a:xfrm>
                <a:off x="9592790" y="1805599"/>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Oval 37"/>
              <p:cNvSpPr/>
              <p:nvPr/>
            </p:nvSpPr>
            <p:spPr>
              <a:xfrm>
                <a:off x="9720600" y="1344622"/>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Oval 38"/>
              <p:cNvSpPr/>
              <p:nvPr/>
            </p:nvSpPr>
            <p:spPr>
              <a:xfrm>
                <a:off x="10217725" y="1799848"/>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0" name="Oval 39"/>
              <p:cNvSpPr/>
              <p:nvPr/>
            </p:nvSpPr>
            <p:spPr>
              <a:xfrm>
                <a:off x="10351435" y="1304365"/>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1" name="Oval 40"/>
              <p:cNvSpPr/>
              <p:nvPr/>
            </p:nvSpPr>
            <p:spPr>
              <a:xfrm>
                <a:off x="10952409" y="1623542"/>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2" name="Oval 41"/>
              <p:cNvSpPr/>
              <p:nvPr/>
            </p:nvSpPr>
            <p:spPr>
              <a:xfrm>
                <a:off x="7954491" y="1816372"/>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Oval 42"/>
              <p:cNvSpPr/>
              <p:nvPr/>
            </p:nvSpPr>
            <p:spPr>
              <a:xfrm>
                <a:off x="8061672" y="1406355"/>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Oval 43"/>
              <p:cNvSpPr/>
              <p:nvPr/>
            </p:nvSpPr>
            <p:spPr>
              <a:xfrm>
                <a:off x="8680009" y="1225657"/>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cxnSp>
          <p:nvCxnSpPr>
            <p:cNvPr id="9" name="Straight Arrow Connector 8"/>
            <p:cNvCxnSpPr>
              <a:stCxn id="7" idx="2"/>
              <a:endCxn id="32" idx="1"/>
            </p:cNvCxnSpPr>
            <p:nvPr/>
          </p:nvCxnSpPr>
          <p:spPr>
            <a:xfrm flipH="1">
              <a:off x="5193666" y="1260527"/>
              <a:ext cx="53859" cy="237433"/>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313528" y="1026942"/>
              <a:ext cx="1493328" cy="233781"/>
            </a:xfrm>
            <a:prstGeom prst="rect">
              <a:avLst/>
            </a:prstGeom>
            <a:noFill/>
          </p:spPr>
          <p:txBody>
            <a:bodyPr wrap="square" rtlCol="0">
              <a:spAutoFit/>
            </a:bodyPr>
            <a:lstStyle/>
            <a:p>
              <a:r>
                <a:rPr lang="en-AU" sz="3600" dirty="0" smtClean="0">
                  <a:solidFill>
                    <a:srgbClr val="00B0F0"/>
                  </a:solidFill>
                </a:rPr>
                <a:t>Population</a:t>
              </a:r>
              <a:endParaRPr lang="en-AU" sz="3600" dirty="0">
                <a:solidFill>
                  <a:srgbClr val="00B0F0"/>
                </a:solidFill>
              </a:endParaRPr>
            </a:p>
          </p:txBody>
        </p:sp>
        <p:cxnSp>
          <p:nvCxnSpPr>
            <p:cNvPr id="11" name="Straight Arrow Connector 10"/>
            <p:cNvCxnSpPr>
              <a:stCxn id="10" idx="2"/>
              <a:endCxn id="40" idx="0"/>
            </p:cNvCxnSpPr>
            <p:nvPr/>
          </p:nvCxnSpPr>
          <p:spPr>
            <a:xfrm flipH="1">
              <a:off x="7914524" y="1260723"/>
              <a:ext cx="145668" cy="284508"/>
            </a:xfrm>
            <a:prstGeom prst="straightConnector1">
              <a:avLst/>
            </a:prstGeom>
            <a:ln w="508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381874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Group 44"/>
          <p:cNvGrpSpPr/>
          <p:nvPr/>
        </p:nvGrpSpPr>
        <p:grpSpPr>
          <a:xfrm>
            <a:off x="860310" y="1246908"/>
            <a:ext cx="7507618" cy="3488236"/>
            <a:chOff x="4190346" y="1026746"/>
            <a:chExt cx="4718982" cy="1261709"/>
          </a:xfrm>
        </p:grpSpPr>
        <p:sp>
          <p:nvSpPr>
            <p:cNvPr id="7" name="TextBox 6"/>
            <p:cNvSpPr txBox="1"/>
            <p:nvPr/>
          </p:nvSpPr>
          <p:spPr>
            <a:xfrm>
              <a:off x="4190346" y="1026746"/>
              <a:ext cx="2114357" cy="233781"/>
            </a:xfrm>
            <a:prstGeom prst="rect">
              <a:avLst/>
            </a:prstGeom>
            <a:noFill/>
          </p:spPr>
          <p:txBody>
            <a:bodyPr wrap="square" rtlCol="0">
              <a:spAutoFit/>
            </a:bodyPr>
            <a:lstStyle/>
            <a:p>
              <a:r>
                <a:rPr lang="en-AU" sz="3600" dirty="0" smtClean="0">
                  <a:solidFill>
                    <a:srgbClr val="FF0000"/>
                  </a:solidFill>
                </a:rPr>
                <a:t>Species range</a:t>
              </a:r>
              <a:endParaRPr lang="en-AU" sz="3600" dirty="0">
                <a:solidFill>
                  <a:srgbClr val="FF0000"/>
                </a:solidFill>
              </a:endParaRPr>
            </a:p>
          </p:txBody>
        </p:sp>
        <p:grpSp>
          <p:nvGrpSpPr>
            <p:cNvPr id="8" name="Group 7"/>
            <p:cNvGrpSpPr/>
            <p:nvPr/>
          </p:nvGrpSpPr>
          <p:grpSpPr>
            <a:xfrm>
              <a:off x="4556159" y="1362332"/>
              <a:ext cx="4353169" cy="926123"/>
              <a:chOff x="7126779" y="1060500"/>
              <a:chExt cx="4353169" cy="1234831"/>
            </a:xfrm>
            <a:gradFill flip="none" rotWithShape="1">
              <a:gsLst>
                <a:gs pos="0">
                  <a:schemeClr val="accent6">
                    <a:lumMod val="20000"/>
                    <a:lumOff val="80000"/>
                  </a:schemeClr>
                </a:gs>
                <a:gs pos="100000">
                  <a:srgbClr val="002060"/>
                </a:gs>
              </a:gsLst>
              <a:lin ang="0" scaled="1"/>
              <a:tileRect/>
            </a:gradFill>
          </p:grpSpPr>
          <p:sp>
            <p:nvSpPr>
              <p:cNvPr id="32" name="Oval 31"/>
              <p:cNvSpPr/>
              <p:nvPr/>
            </p:nvSpPr>
            <p:spPr>
              <a:xfrm>
                <a:off x="7126779" y="1060500"/>
                <a:ext cx="4353169" cy="1234831"/>
              </a:xfrm>
              <a:prstGeom prst="ellipse">
                <a:avLst/>
              </a:prstGeom>
              <a:gradFill flip="none" rotWithShape="1">
                <a:gsLst>
                  <a:gs pos="0">
                    <a:schemeClr val="accent3">
                      <a:lumMod val="50000"/>
                    </a:schemeClr>
                  </a:gs>
                  <a:gs pos="100000">
                    <a:schemeClr val="accent6">
                      <a:lumMod val="50000"/>
                    </a:schemeClr>
                  </a:gs>
                </a:gsLst>
                <a:lin ang="0" scaled="1"/>
                <a:tileRect/>
              </a:grad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3" name="Oval 32"/>
              <p:cNvSpPr/>
              <p:nvPr/>
            </p:nvSpPr>
            <p:spPr>
              <a:xfrm>
                <a:off x="7550726" y="1471142"/>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4" name="Oval 33"/>
              <p:cNvSpPr/>
              <p:nvPr/>
            </p:nvSpPr>
            <p:spPr>
              <a:xfrm>
                <a:off x="8500591" y="1848730"/>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5" name="Oval 34"/>
              <p:cNvSpPr/>
              <p:nvPr/>
            </p:nvSpPr>
            <p:spPr>
              <a:xfrm>
                <a:off x="8912981" y="1811350"/>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 name="Oval 35"/>
              <p:cNvSpPr/>
              <p:nvPr/>
            </p:nvSpPr>
            <p:spPr>
              <a:xfrm>
                <a:off x="9167954" y="1338869"/>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Oval 36"/>
              <p:cNvSpPr/>
              <p:nvPr/>
            </p:nvSpPr>
            <p:spPr>
              <a:xfrm>
                <a:off x="9592790" y="1805599"/>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Oval 37"/>
              <p:cNvSpPr/>
              <p:nvPr/>
            </p:nvSpPr>
            <p:spPr>
              <a:xfrm>
                <a:off x="9720600" y="1344622"/>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Oval 38"/>
              <p:cNvSpPr/>
              <p:nvPr/>
            </p:nvSpPr>
            <p:spPr>
              <a:xfrm>
                <a:off x="10217725" y="1799848"/>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0" name="Oval 39"/>
              <p:cNvSpPr/>
              <p:nvPr/>
            </p:nvSpPr>
            <p:spPr>
              <a:xfrm>
                <a:off x="10351435" y="1304365"/>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1" name="Oval 40"/>
              <p:cNvSpPr/>
              <p:nvPr/>
            </p:nvSpPr>
            <p:spPr>
              <a:xfrm>
                <a:off x="10952409" y="1623542"/>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2" name="Oval 41"/>
              <p:cNvSpPr/>
              <p:nvPr/>
            </p:nvSpPr>
            <p:spPr>
              <a:xfrm>
                <a:off x="7954491" y="1816372"/>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Oval 42"/>
              <p:cNvSpPr/>
              <p:nvPr/>
            </p:nvSpPr>
            <p:spPr>
              <a:xfrm>
                <a:off x="8061672" y="1406355"/>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Oval 43"/>
              <p:cNvSpPr/>
              <p:nvPr/>
            </p:nvSpPr>
            <p:spPr>
              <a:xfrm>
                <a:off x="8680009" y="1225657"/>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cxnSp>
          <p:nvCxnSpPr>
            <p:cNvPr id="9" name="Straight Arrow Connector 8"/>
            <p:cNvCxnSpPr>
              <a:stCxn id="7" idx="2"/>
              <a:endCxn id="32" idx="1"/>
            </p:cNvCxnSpPr>
            <p:nvPr/>
          </p:nvCxnSpPr>
          <p:spPr>
            <a:xfrm flipH="1">
              <a:off x="5193666" y="1260527"/>
              <a:ext cx="53859" cy="237433"/>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313528" y="1026942"/>
              <a:ext cx="1493328" cy="233781"/>
            </a:xfrm>
            <a:prstGeom prst="rect">
              <a:avLst/>
            </a:prstGeom>
            <a:noFill/>
          </p:spPr>
          <p:txBody>
            <a:bodyPr wrap="square" rtlCol="0">
              <a:spAutoFit/>
            </a:bodyPr>
            <a:lstStyle/>
            <a:p>
              <a:r>
                <a:rPr lang="en-AU" sz="3600" dirty="0" smtClean="0">
                  <a:solidFill>
                    <a:srgbClr val="00B0F0"/>
                  </a:solidFill>
                </a:rPr>
                <a:t>Population</a:t>
              </a:r>
              <a:endParaRPr lang="en-AU" sz="3600" dirty="0">
                <a:solidFill>
                  <a:srgbClr val="00B0F0"/>
                </a:solidFill>
              </a:endParaRPr>
            </a:p>
          </p:txBody>
        </p:sp>
        <p:cxnSp>
          <p:nvCxnSpPr>
            <p:cNvPr id="11" name="Straight Arrow Connector 10"/>
            <p:cNvCxnSpPr>
              <a:stCxn id="10" idx="2"/>
              <a:endCxn id="40" idx="0"/>
            </p:cNvCxnSpPr>
            <p:nvPr/>
          </p:nvCxnSpPr>
          <p:spPr>
            <a:xfrm flipH="1">
              <a:off x="7914524" y="1260723"/>
              <a:ext cx="145668" cy="284508"/>
            </a:xfrm>
            <a:prstGeom prst="straightConnector1">
              <a:avLst/>
            </a:prstGeom>
            <a:ln w="508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23" name="Title 1"/>
          <p:cNvSpPr>
            <a:spLocks noGrp="1"/>
          </p:cNvSpPr>
          <p:nvPr>
            <p:ph type="title"/>
          </p:nvPr>
        </p:nvSpPr>
        <p:spPr>
          <a:xfrm>
            <a:off x="457200" y="205979"/>
            <a:ext cx="8229600" cy="857250"/>
          </a:xfrm>
        </p:spPr>
        <p:txBody>
          <a:bodyPr>
            <a:normAutofit/>
          </a:bodyPr>
          <a:lstStyle/>
          <a:p>
            <a:r>
              <a:rPr lang="en-AU" b="1" dirty="0" smtClean="0"/>
              <a:t>Local adaptation</a:t>
            </a:r>
            <a:endParaRPr lang="en-AU" b="1" dirty="0"/>
          </a:p>
        </p:txBody>
      </p:sp>
    </p:spTree>
    <p:extLst>
      <p:ext uri="{BB962C8B-B14F-4D97-AF65-F5344CB8AC3E}">
        <p14:creationId xmlns:p14="http://schemas.microsoft.com/office/powerpoint/2010/main" val="27261534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Group 44"/>
          <p:cNvGrpSpPr/>
          <p:nvPr/>
        </p:nvGrpSpPr>
        <p:grpSpPr>
          <a:xfrm>
            <a:off x="860310" y="1246908"/>
            <a:ext cx="7507618" cy="3488236"/>
            <a:chOff x="4190346" y="1026746"/>
            <a:chExt cx="4718982" cy="1261709"/>
          </a:xfrm>
        </p:grpSpPr>
        <p:sp>
          <p:nvSpPr>
            <p:cNvPr id="7" name="TextBox 6"/>
            <p:cNvSpPr txBox="1"/>
            <p:nvPr/>
          </p:nvSpPr>
          <p:spPr>
            <a:xfrm>
              <a:off x="4190346" y="1026746"/>
              <a:ext cx="2114357" cy="233781"/>
            </a:xfrm>
            <a:prstGeom prst="rect">
              <a:avLst/>
            </a:prstGeom>
            <a:noFill/>
          </p:spPr>
          <p:txBody>
            <a:bodyPr wrap="square" rtlCol="0">
              <a:spAutoFit/>
            </a:bodyPr>
            <a:lstStyle/>
            <a:p>
              <a:r>
                <a:rPr lang="en-AU" sz="3600" dirty="0" smtClean="0">
                  <a:solidFill>
                    <a:srgbClr val="FF0000"/>
                  </a:solidFill>
                </a:rPr>
                <a:t>Species range</a:t>
              </a:r>
              <a:endParaRPr lang="en-AU" sz="3600" dirty="0">
                <a:solidFill>
                  <a:srgbClr val="FF0000"/>
                </a:solidFill>
              </a:endParaRPr>
            </a:p>
          </p:txBody>
        </p:sp>
        <p:grpSp>
          <p:nvGrpSpPr>
            <p:cNvPr id="8" name="Group 7"/>
            <p:cNvGrpSpPr/>
            <p:nvPr/>
          </p:nvGrpSpPr>
          <p:grpSpPr>
            <a:xfrm>
              <a:off x="4556159" y="1362332"/>
              <a:ext cx="4353169" cy="926123"/>
              <a:chOff x="7126779" y="1060500"/>
              <a:chExt cx="4353169" cy="1234831"/>
            </a:xfrm>
            <a:gradFill flip="none" rotWithShape="1">
              <a:gsLst>
                <a:gs pos="0">
                  <a:schemeClr val="accent6">
                    <a:lumMod val="20000"/>
                    <a:lumOff val="80000"/>
                  </a:schemeClr>
                </a:gs>
                <a:gs pos="100000">
                  <a:srgbClr val="002060"/>
                </a:gs>
              </a:gsLst>
              <a:lin ang="0" scaled="1"/>
              <a:tileRect/>
            </a:gradFill>
          </p:grpSpPr>
          <p:sp>
            <p:nvSpPr>
              <p:cNvPr id="32" name="Oval 31"/>
              <p:cNvSpPr/>
              <p:nvPr/>
            </p:nvSpPr>
            <p:spPr>
              <a:xfrm>
                <a:off x="7126779" y="1060500"/>
                <a:ext cx="4353169" cy="1234831"/>
              </a:xfrm>
              <a:prstGeom prst="ellipse">
                <a:avLst/>
              </a:prstGeom>
              <a:gradFill flip="none" rotWithShape="1">
                <a:gsLst>
                  <a:gs pos="0">
                    <a:schemeClr val="accent3">
                      <a:lumMod val="50000"/>
                    </a:schemeClr>
                  </a:gs>
                  <a:gs pos="100000">
                    <a:schemeClr val="accent6">
                      <a:lumMod val="50000"/>
                    </a:schemeClr>
                  </a:gs>
                </a:gsLst>
                <a:lin ang="0" scaled="1"/>
                <a:tileRect/>
              </a:grad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3" name="Oval 32"/>
              <p:cNvSpPr/>
              <p:nvPr/>
            </p:nvSpPr>
            <p:spPr>
              <a:xfrm>
                <a:off x="7550726" y="1471142"/>
                <a:ext cx="267419" cy="224286"/>
              </a:xfrm>
              <a:prstGeom prst="ellipse">
                <a:avLst/>
              </a:prstGeom>
              <a:solidFill>
                <a:schemeClr val="accent3">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5" name="Oval 34"/>
              <p:cNvSpPr/>
              <p:nvPr/>
            </p:nvSpPr>
            <p:spPr>
              <a:xfrm>
                <a:off x="8912981" y="1811350"/>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 name="Oval 35"/>
              <p:cNvSpPr/>
              <p:nvPr/>
            </p:nvSpPr>
            <p:spPr>
              <a:xfrm>
                <a:off x="9167954" y="1338869"/>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Oval 36"/>
              <p:cNvSpPr/>
              <p:nvPr/>
            </p:nvSpPr>
            <p:spPr>
              <a:xfrm>
                <a:off x="9592790" y="1805599"/>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Oval 37"/>
              <p:cNvSpPr/>
              <p:nvPr/>
            </p:nvSpPr>
            <p:spPr>
              <a:xfrm>
                <a:off x="9720600" y="1344622"/>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0" name="Oval 39"/>
              <p:cNvSpPr/>
              <p:nvPr/>
            </p:nvSpPr>
            <p:spPr>
              <a:xfrm>
                <a:off x="10351435" y="1304365"/>
                <a:ext cx="267419" cy="224286"/>
              </a:xfrm>
              <a:prstGeom prst="ellipse">
                <a:avLst/>
              </a:prstGeom>
              <a:solidFill>
                <a:schemeClr val="accent6">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1" name="Oval 40"/>
              <p:cNvSpPr/>
              <p:nvPr/>
            </p:nvSpPr>
            <p:spPr>
              <a:xfrm>
                <a:off x="10952409" y="1623542"/>
                <a:ext cx="267419" cy="224286"/>
              </a:xfrm>
              <a:prstGeom prst="ellipse">
                <a:avLst/>
              </a:prstGeom>
              <a:solidFill>
                <a:schemeClr val="accent6">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2" name="Oval 41"/>
              <p:cNvSpPr/>
              <p:nvPr/>
            </p:nvSpPr>
            <p:spPr>
              <a:xfrm>
                <a:off x="7954491" y="1816372"/>
                <a:ext cx="267419" cy="224286"/>
              </a:xfrm>
              <a:prstGeom prst="ellipse">
                <a:avLst/>
              </a:prstGeom>
              <a:solidFill>
                <a:schemeClr val="accent3">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Oval 42"/>
              <p:cNvSpPr/>
              <p:nvPr/>
            </p:nvSpPr>
            <p:spPr>
              <a:xfrm>
                <a:off x="8061672" y="1406355"/>
                <a:ext cx="267419" cy="224286"/>
              </a:xfrm>
              <a:prstGeom prst="ellipse">
                <a:avLst/>
              </a:prstGeom>
              <a:solidFill>
                <a:schemeClr val="accent3">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Oval 43"/>
              <p:cNvSpPr/>
              <p:nvPr/>
            </p:nvSpPr>
            <p:spPr>
              <a:xfrm>
                <a:off x="8680009" y="1225657"/>
                <a:ext cx="267419" cy="224286"/>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cxnSp>
          <p:nvCxnSpPr>
            <p:cNvPr id="9" name="Straight Arrow Connector 8"/>
            <p:cNvCxnSpPr>
              <a:stCxn id="7" idx="2"/>
              <a:endCxn id="32" idx="1"/>
            </p:cNvCxnSpPr>
            <p:nvPr/>
          </p:nvCxnSpPr>
          <p:spPr>
            <a:xfrm flipH="1">
              <a:off x="5193666" y="1260527"/>
              <a:ext cx="53859" cy="237433"/>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313528" y="1026942"/>
              <a:ext cx="1493328" cy="233781"/>
            </a:xfrm>
            <a:prstGeom prst="rect">
              <a:avLst/>
            </a:prstGeom>
            <a:noFill/>
          </p:spPr>
          <p:txBody>
            <a:bodyPr wrap="square" rtlCol="0">
              <a:spAutoFit/>
            </a:bodyPr>
            <a:lstStyle/>
            <a:p>
              <a:r>
                <a:rPr lang="en-AU" sz="3600" dirty="0" smtClean="0">
                  <a:solidFill>
                    <a:srgbClr val="00B0F0"/>
                  </a:solidFill>
                </a:rPr>
                <a:t>Population</a:t>
              </a:r>
              <a:endParaRPr lang="en-AU" sz="3600" dirty="0">
                <a:solidFill>
                  <a:srgbClr val="00B0F0"/>
                </a:solidFill>
              </a:endParaRPr>
            </a:p>
          </p:txBody>
        </p:sp>
        <p:cxnSp>
          <p:nvCxnSpPr>
            <p:cNvPr id="11" name="Straight Arrow Connector 10"/>
            <p:cNvCxnSpPr>
              <a:stCxn id="10" idx="2"/>
              <a:endCxn id="40" idx="0"/>
            </p:cNvCxnSpPr>
            <p:nvPr/>
          </p:nvCxnSpPr>
          <p:spPr>
            <a:xfrm flipH="1">
              <a:off x="7914524" y="1260723"/>
              <a:ext cx="145668" cy="284508"/>
            </a:xfrm>
            <a:prstGeom prst="straightConnector1">
              <a:avLst/>
            </a:prstGeom>
            <a:ln w="508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sp>
        <p:nvSpPr>
          <p:cNvPr id="22" name="Oval 21"/>
          <p:cNvSpPr/>
          <p:nvPr/>
        </p:nvSpPr>
        <p:spPr>
          <a:xfrm>
            <a:off x="3627950" y="3809109"/>
            <a:ext cx="425448" cy="465061"/>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Oval 22"/>
          <p:cNvSpPr/>
          <p:nvPr/>
        </p:nvSpPr>
        <p:spPr>
          <a:xfrm>
            <a:off x="6359807" y="3707751"/>
            <a:ext cx="425448" cy="465061"/>
          </a:xfrm>
          <a:prstGeom prst="ellipse">
            <a:avLst/>
          </a:prstGeom>
          <a:solidFill>
            <a:schemeClr val="accent1">
              <a:lumMod val="60000"/>
              <a:lumOff val="40000"/>
            </a:schemeClr>
          </a:solidFill>
          <a:ln w="254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Title 1"/>
          <p:cNvSpPr>
            <a:spLocks noGrp="1"/>
          </p:cNvSpPr>
          <p:nvPr>
            <p:ph type="title"/>
          </p:nvPr>
        </p:nvSpPr>
        <p:spPr>
          <a:xfrm>
            <a:off x="457200" y="205979"/>
            <a:ext cx="8229600" cy="857250"/>
          </a:xfrm>
        </p:spPr>
        <p:txBody>
          <a:bodyPr>
            <a:normAutofit/>
          </a:bodyPr>
          <a:lstStyle/>
          <a:p>
            <a:r>
              <a:rPr lang="en-AU" b="1" dirty="0" smtClean="0"/>
              <a:t>Local adaptation</a:t>
            </a:r>
            <a:endParaRPr lang="en-AU" b="1" dirty="0"/>
          </a:p>
        </p:txBody>
      </p:sp>
    </p:spTree>
    <p:extLst>
      <p:ext uri="{BB962C8B-B14F-4D97-AF65-F5344CB8AC3E}">
        <p14:creationId xmlns:p14="http://schemas.microsoft.com/office/powerpoint/2010/main" val="38571693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a:xfrm>
            <a:off x="457200" y="1200151"/>
            <a:ext cx="8229600" cy="3394472"/>
          </a:xfrm>
        </p:spPr>
        <p:txBody>
          <a:bodyPr>
            <a:normAutofit/>
          </a:bodyPr>
          <a:lstStyle/>
          <a:p>
            <a:pPr marL="514350" indent="-514350">
              <a:buFont typeface="+mj-lt"/>
              <a:buAutoNum type="arabicPeriod"/>
            </a:pPr>
            <a:r>
              <a:rPr lang="en-AU" dirty="0" smtClean="0"/>
              <a:t>How well are protected areas capturing environmental diversity in species’ habitats?</a:t>
            </a:r>
          </a:p>
          <a:p>
            <a:pPr marL="514350" indent="-514350">
              <a:buFont typeface="+mj-lt"/>
              <a:buAutoNum type="arabicPeriod"/>
            </a:pPr>
            <a:endParaRPr lang="en-AU" dirty="0"/>
          </a:p>
          <a:p>
            <a:pPr marL="514350" indent="-514350">
              <a:buFont typeface="+mj-lt"/>
              <a:buAutoNum type="arabicPeriod"/>
            </a:pPr>
            <a:r>
              <a:rPr lang="en-AU" dirty="0" smtClean="0"/>
              <a:t>Where should new protected areas be established to address these shortfalls?</a:t>
            </a:r>
            <a:endParaRPr lang="en-AU" dirty="0"/>
          </a:p>
        </p:txBody>
      </p:sp>
      <p:sp>
        <p:nvSpPr>
          <p:cNvPr id="6" name="Title 1"/>
          <p:cNvSpPr txBox="1">
            <a:spLocks/>
          </p:cNvSpPr>
          <p:nvPr/>
        </p:nvSpPr>
        <p:spPr>
          <a:xfrm>
            <a:off x="457200" y="205979"/>
            <a:ext cx="8229600"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1" kern="1200">
                <a:solidFill>
                  <a:schemeClr val="tx1"/>
                </a:solidFill>
                <a:latin typeface="+mj-lt"/>
                <a:ea typeface="+mj-ea"/>
                <a:cs typeface="+mj-cs"/>
              </a:defRPr>
            </a:lvl1pPr>
          </a:lstStyle>
          <a:p>
            <a:r>
              <a:rPr lang="en-AU" dirty="0" smtClean="0"/>
              <a:t>Research questions</a:t>
            </a:r>
            <a:endParaRPr lang="en-AU" dirty="0"/>
          </a:p>
        </p:txBody>
      </p:sp>
    </p:spTree>
    <p:extLst>
      <p:ext uri="{BB962C8B-B14F-4D97-AF65-F5344CB8AC3E}">
        <p14:creationId xmlns:p14="http://schemas.microsoft.com/office/powerpoint/2010/main" val="14171491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Stack</a:t>
            </a:r>
            <a:endParaRPr lang="en-AU" dirty="0"/>
          </a:p>
        </p:txBody>
      </p:sp>
      <p:sp>
        <p:nvSpPr>
          <p:cNvPr id="3" name="Content Placeholder 2"/>
          <p:cNvSpPr>
            <a:spLocks noGrp="1"/>
          </p:cNvSpPr>
          <p:nvPr>
            <p:ph idx="1"/>
          </p:nvPr>
        </p:nvSpPr>
        <p:spPr>
          <a:xfrm>
            <a:off x="457200" y="1200151"/>
            <a:ext cx="8229600" cy="3688108"/>
          </a:xfrm>
        </p:spPr>
        <p:txBody>
          <a:bodyPr>
            <a:normAutofit fontScale="85000" lnSpcReduction="20000"/>
          </a:bodyPr>
          <a:lstStyle/>
          <a:p>
            <a:r>
              <a:rPr lang="en-AU" dirty="0" smtClean="0"/>
              <a:t>Data wrangling:</a:t>
            </a:r>
          </a:p>
          <a:p>
            <a:pPr lvl="1"/>
            <a:r>
              <a:rPr lang="en-AU" dirty="0" smtClean="0"/>
              <a:t>R: “</a:t>
            </a:r>
            <a:r>
              <a:rPr lang="en-AU" dirty="0" err="1" smtClean="0"/>
              <a:t>dplyr</a:t>
            </a:r>
            <a:r>
              <a:rPr lang="en-AU" dirty="0" smtClean="0"/>
              <a:t>”, “</a:t>
            </a:r>
            <a:r>
              <a:rPr lang="en-AU" dirty="0" err="1" smtClean="0"/>
              <a:t>dbplyr</a:t>
            </a:r>
            <a:r>
              <a:rPr lang="en-AU" dirty="0" smtClean="0"/>
              <a:t>”, “feather”, “</a:t>
            </a:r>
            <a:r>
              <a:rPr lang="en-AU" dirty="0" err="1" smtClean="0"/>
              <a:t>data.table</a:t>
            </a:r>
            <a:r>
              <a:rPr lang="en-AU" dirty="0" smtClean="0"/>
              <a:t>”, “ggplot2”, and many more packages</a:t>
            </a:r>
          </a:p>
          <a:p>
            <a:r>
              <a:rPr lang="en-AU" dirty="0" smtClean="0"/>
              <a:t>Spatial processing</a:t>
            </a:r>
          </a:p>
          <a:p>
            <a:pPr marL="857250" lvl="1" indent="-457200"/>
            <a:r>
              <a:rPr lang="en-AU" dirty="0" smtClean="0"/>
              <a:t>R: </a:t>
            </a:r>
            <a:r>
              <a:rPr lang="en-AU" dirty="0"/>
              <a:t>“</a:t>
            </a:r>
            <a:r>
              <a:rPr lang="en-AU" i="1" dirty="0" err="1"/>
              <a:t>sp</a:t>
            </a:r>
            <a:r>
              <a:rPr lang="en-AU" i="1" dirty="0" smtClean="0"/>
              <a:t>”</a:t>
            </a:r>
            <a:r>
              <a:rPr lang="en-AU" dirty="0"/>
              <a:t> </a:t>
            </a:r>
            <a:r>
              <a:rPr lang="en-AU" dirty="0" smtClean="0"/>
              <a:t>and “</a:t>
            </a:r>
            <a:r>
              <a:rPr lang="en-AU" i="1" dirty="0" smtClean="0"/>
              <a:t>raster</a:t>
            </a:r>
            <a:r>
              <a:rPr lang="en-AU" i="1" dirty="0"/>
              <a:t>”</a:t>
            </a:r>
            <a:r>
              <a:rPr lang="en-AU" dirty="0"/>
              <a:t> R </a:t>
            </a:r>
            <a:r>
              <a:rPr lang="en-AU" dirty="0" smtClean="0"/>
              <a:t>packages</a:t>
            </a:r>
          </a:p>
          <a:p>
            <a:pPr marL="857250" lvl="1" indent="-457200"/>
            <a:r>
              <a:rPr lang="en-AU" dirty="0" smtClean="0"/>
              <a:t>Python: “</a:t>
            </a:r>
            <a:r>
              <a:rPr lang="en-AU" dirty="0" err="1" smtClean="0"/>
              <a:t>arcpy</a:t>
            </a:r>
            <a:r>
              <a:rPr lang="en-AU" dirty="0" smtClean="0"/>
              <a:t>” spatial library (Windows only)</a:t>
            </a:r>
          </a:p>
          <a:p>
            <a:pPr marL="457200" indent="-457200"/>
            <a:r>
              <a:rPr lang="en-AU" dirty="0" smtClean="0"/>
              <a:t>Optimization</a:t>
            </a:r>
          </a:p>
          <a:p>
            <a:pPr marL="857250" lvl="1" indent="-457200"/>
            <a:r>
              <a:rPr lang="en-AU" dirty="0" err="1" smtClean="0"/>
              <a:t>Gurobi</a:t>
            </a:r>
            <a:r>
              <a:rPr lang="en-AU" dirty="0" smtClean="0"/>
              <a:t> </a:t>
            </a:r>
          </a:p>
          <a:p>
            <a:pPr marL="857250" lvl="1" indent="-457200"/>
            <a:r>
              <a:rPr lang="en-AU" dirty="0" smtClean="0"/>
              <a:t>R: “</a:t>
            </a:r>
            <a:r>
              <a:rPr lang="en-AU" dirty="0" err="1" smtClean="0"/>
              <a:t>prioritizr</a:t>
            </a:r>
            <a:r>
              <a:rPr lang="en-AU" dirty="0" smtClean="0"/>
              <a:t>” R package</a:t>
            </a:r>
          </a:p>
        </p:txBody>
      </p:sp>
    </p:spTree>
    <p:extLst>
      <p:ext uri="{BB962C8B-B14F-4D97-AF65-F5344CB8AC3E}">
        <p14:creationId xmlns:p14="http://schemas.microsoft.com/office/powerpoint/2010/main" val="1464907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7909</TotalTime>
  <Words>543</Words>
  <Application>Microsoft Office PowerPoint</Application>
  <PresentationFormat>On-screen Show (16:9)</PresentationFormat>
  <Paragraphs>115</Paragraphs>
  <Slides>37</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37</vt:i4>
      </vt:variant>
    </vt:vector>
  </HeadingPairs>
  <TitlesOfParts>
    <vt:vector size="40" baseType="lpstr">
      <vt:lpstr>Arial</vt:lpstr>
      <vt:lpstr>Calibri</vt:lpstr>
      <vt:lpstr>Office Theme</vt:lpstr>
      <vt:lpstr>Global conservation of species’ niches</vt:lpstr>
      <vt:lpstr>Acknowledgements</vt:lpstr>
      <vt:lpstr>Global biodiversity crisis</vt:lpstr>
      <vt:lpstr>Protected areas</vt:lpstr>
      <vt:lpstr>Local adaptation</vt:lpstr>
      <vt:lpstr>Local adaptation</vt:lpstr>
      <vt:lpstr>Local adaptation</vt:lpstr>
      <vt:lpstr>PowerPoint Presentation</vt:lpstr>
      <vt:lpstr>Stack</vt:lpstr>
      <vt:lpstr>Data</vt:lpstr>
      <vt:lpstr>World Database on Protected Areas</vt:lpstr>
      <vt:lpstr>World Database on Protected Areas</vt:lpstr>
      <vt:lpstr>World Database on Protected Areas</vt:lpstr>
      <vt:lpstr>World Database on Protected Areas</vt:lpstr>
      <vt:lpstr>World Database on Protected Areas</vt:lpstr>
      <vt:lpstr>World Database on Protected Areas</vt:lpstr>
      <vt:lpstr>World Database on Protected Areas</vt:lpstr>
      <vt:lpstr>World Database on Protected Areas</vt:lpstr>
      <vt:lpstr>Extent of suitable habitat maps</vt:lpstr>
      <vt:lpstr>Extent of suitable habitat maps</vt:lpstr>
      <vt:lpstr>Extent of suitable habitat maps</vt:lpstr>
      <vt:lpstr>Extent of suitable habitat maps</vt:lpstr>
      <vt:lpstr>Global climatic variables</vt:lpstr>
      <vt:lpstr>Create climatic partitions</vt:lpstr>
      <vt:lpstr>Calculate targets and asses performance</vt:lpstr>
      <vt:lpstr>How well are existing protected areas covering species’ niches? </vt:lpstr>
      <vt:lpstr>PowerPoint Presentation</vt:lpstr>
      <vt:lpstr>PowerPoint Presentation</vt:lpstr>
      <vt:lpstr>PowerPoint Presentation</vt:lpstr>
      <vt:lpstr>Where should we establish new areas to address these shortfalls? </vt:lpstr>
      <vt:lpstr>Reserve selection</vt:lpstr>
      <vt:lpstr>Reserve selection</vt:lpstr>
      <vt:lpstr>Reserve selection</vt:lpstr>
      <vt:lpstr>Priority areas for protection</vt:lpstr>
      <vt:lpstr>What if we didn’t account for environmental conditions?</vt:lpstr>
      <vt:lpstr>Take home messages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Conserving evolutionary processes</dc:title>
  <dc:creator>Jeff Hanson Local Admin</dc:creator>
  <cp:lastModifiedBy>Jeffrey Owen Hanson</cp:lastModifiedBy>
  <cp:revision>346</cp:revision>
  <dcterms:created xsi:type="dcterms:W3CDTF">2006-08-16T00:00:00Z</dcterms:created>
  <dcterms:modified xsi:type="dcterms:W3CDTF">2018-09-14T07:29:54Z</dcterms:modified>
</cp:coreProperties>
</file>

<file path=docProps/thumbnail.jpeg>
</file>